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2" r:id="rId6"/>
    <p:sldId id="259" r:id="rId7"/>
    <p:sldId id="263" r:id="rId8"/>
    <p:sldId id="264" r:id="rId9"/>
    <p:sldId id="260" r:id="rId10"/>
    <p:sldId id="266" r:id="rId11"/>
    <p:sldId id="267" r:id="rId12"/>
    <p:sldId id="268" r:id="rId13"/>
    <p:sldId id="269" r:id="rId14"/>
    <p:sldId id="271" r:id="rId15"/>
    <p:sldId id="272" r:id="rId16"/>
    <p:sldId id="471" r:id="rId17"/>
    <p:sldId id="273" r:id="rId18"/>
    <p:sldId id="274" r:id="rId19"/>
    <p:sldId id="261" r:id="rId20"/>
    <p:sldId id="275" r:id="rId21"/>
  </p:sldIdLst>
  <p:sldSz cx="6858000" cy="9906000" type="A4"/>
  <p:notesSz cx="6858000" cy="91440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HY얕은샘물M" panose="02030600000101010101" pitchFamily="18" charset="-127"/>
      <p:regular r:id="rId25"/>
    </p:embeddedFont>
    <p:embeddedFont>
      <p:font typeface="KoPub돋움체 Bold" panose="02020603020101020101" pitchFamily="18" charset="-127"/>
      <p:regular r:id="rId26"/>
    </p:embeddedFont>
    <p:embeddedFont>
      <p:font typeface="KoPub돋움체 Light" panose="02020603020101020101" pitchFamily="18" charset="-127"/>
      <p:regular r:id="rId27"/>
    </p:embeddedFont>
    <p:embeddedFont>
      <p:font typeface="KoPub돋움체 Medium" panose="02020603020101020101" pitchFamily="18" charset="-127"/>
      <p:regular r:id="rId28"/>
    </p:embeddedFont>
    <p:embeddedFont>
      <p:font typeface="Rix열정도" panose="00000500000000000000" pitchFamily="2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  <p:embeddedFont>
      <p:font typeface="배달의민족 연성" panose="020B0600000101010101" pitchFamily="50" charset="-127"/>
      <p:regular r:id="rId34"/>
    </p:embeddedFont>
    <p:embeddedFont>
      <p:font typeface="에스코어 드림 3 Light" panose="020B0303030302020204" pitchFamily="34" charset="-127"/>
      <p:regular r:id="rId35"/>
    </p:embeddedFont>
    <p:embeddedFont>
      <p:font typeface="에스코어 드림 4 Regular" panose="020B0503030302020204" pitchFamily="34" charset="-127"/>
      <p:regular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6 Bold" panose="020B0703030302020204" pitchFamily="34" charset="-127"/>
      <p:bold r:id="rId38"/>
    </p:embeddedFont>
    <p:embeddedFont>
      <p:font typeface="에스코어 드림 7 ExtraBold" panose="020B0803030302020204" pitchFamily="34" charset="-127"/>
      <p:bold r:id="rId39"/>
    </p:embeddedFont>
    <p:embeddedFont>
      <p:font typeface="에스코어 드림 8 Heavy" panose="020B0903030302020204" pitchFamily="34" charset="-127"/>
      <p:bold r:id="rId40"/>
    </p:embeddedFont>
    <p:embeddedFont>
      <p:font typeface="여기어때 잘난체" panose="020B0600000101010101" pitchFamily="50" charset="-127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5902" autoAdjust="0"/>
  </p:normalViewPr>
  <p:slideViewPr>
    <p:cSldViewPr>
      <p:cViewPr varScale="1">
        <p:scale>
          <a:sx n="73" d="100"/>
          <a:sy n="73" d="100"/>
        </p:scale>
        <p:origin x="18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30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6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3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5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2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71E28E1-EC41-412D-9C8E-65141442D48A}"/>
              </a:ext>
            </a:extLst>
          </p:cNvPr>
          <p:cNvGrpSpPr/>
          <p:nvPr userDrawn="1"/>
        </p:nvGrpSpPr>
        <p:grpSpPr>
          <a:xfrm>
            <a:off x="-385" y="-6"/>
            <a:ext cx="6858387" cy="1577631"/>
            <a:chOff x="-385" y="-6"/>
            <a:chExt cx="9903600" cy="16676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D920D6-E4F1-4992-B729-6DD3D27657D2}"/>
                </a:ext>
              </a:extLst>
            </p:cNvPr>
            <p:cNvSpPr/>
            <p:nvPr/>
          </p:nvSpPr>
          <p:spPr>
            <a:xfrm>
              <a:off x="0" y="92460"/>
              <a:ext cx="9902825" cy="1575175"/>
            </a:xfrm>
            <a:prstGeom prst="rect">
              <a:avLst/>
            </a:prstGeom>
            <a:solidFill>
              <a:srgbClr val="01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405BA2-5C10-4BB2-AE30-2EB05208766E}"/>
                </a:ext>
              </a:extLst>
            </p:cNvPr>
            <p:cNvSpPr/>
            <p:nvPr/>
          </p:nvSpPr>
          <p:spPr>
            <a:xfrm rot="16200000">
              <a:off x="4882680" y="-4883071"/>
              <a:ext cx="137470" cy="9903600"/>
            </a:xfrm>
            <a:prstGeom prst="rect">
              <a:avLst/>
            </a:prstGeom>
            <a:solidFill>
              <a:srgbClr val="CD0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D57CD-08D8-4930-AAF1-15365E48032E}"/>
              </a:ext>
            </a:extLst>
          </p:cNvPr>
          <p:cNvSpPr/>
          <p:nvPr userDrawn="1"/>
        </p:nvSpPr>
        <p:spPr>
          <a:xfrm>
            <a:off x="0" y="-9400"/>
            <a:ext cx="6858000" cy="9906000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561" r="-23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35BDF9-494C-4CAB-A8CE-E5B5A4098DEA}"/>
              </a:ext>
            </a:extLst>
          </p:cNvPr>
          <p:cNvSpPr/>
          <p:nvPr userDrawn="1"/>
        </p:nvSpPr>
        <p:spPr>
          <a:xfrm>
            <a:off x="1" y="0"/>
            <a:ext cx="6858000" cy="9906000"/>
          </a:xfrm>
          <a:prstGeom prst="rect">
            <a:avLst/>
          </a:prstGeom>
          <a:solidFill>
            <a:srgbClr val="01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07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4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1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56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9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0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15823-6493-408D-97C0-EA46DAA643A0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8136F-BE46-4475-BFE4-E3DE2D033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6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5.png"/><Relationship Id="rId18" Type="http://schemas.microsoft.com/office/2007/relationships/hdphoto" Target="../media/hdphoto9.wdp"/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microsoft.com/office/2007/relationships/hdphoto" Target="../media/hdphoto7.wdp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07/relationships/hdphoto" Target="../media/hdphoto5.wdp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microsoft.com/office/2007/relationships/hdphoto" Target="../media/hdphoto10.wdp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microsoft.com/office/2007/relationships/hdphoto" Target="../media/hdphoto5.wdp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image" Target="../media/image8.png"/><Relationship Id="rId16" Type="http://schemas.microsoft.com/office/2007/relationships/hdphoto" Target="../media/hdphoto12.wdp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jpeg"/><Relationship Id="rId5" Type="http://schemas.openxmlformats.org/officeDocument/2006/relationships/image" Target="../media/image20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microsoft.com/office/2007/relationships/hdphoto" Target="../media/hdphoto13.wdp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14" Type="http://schemas.microsoft.com/office/2007/relationships/hdphoto" Target="../media/hdphoto11.wdp"/><Relationship Id="rId22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microsoft.com/office/2007/relationships/hdphoto" Target="../media/hdphoto16.wdp"/><Relationship Id="rId3" Type="http://schemas.microsoft.com/office/2007/relationships/hdphoto" Target="../media/hdphoto5.wdp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8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5.wdp"/><Relationship Id="rId5" Type="http://schemas.openxmlformats.org/officeDocument/2006/relationships/image" Target="../media/image2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10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image" Target="../media/image56.jp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71.png"/><Relationship Id="rId18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microsoft.com/office/2007/relationships/hdphoto" Target="../media/hdphoto21.wdp"/><Relationship Id="rId1" Type="http://schemas.openxmlformats.org/officeDocument/2006/relationships/slideLayout" Target="../slideLayouts/slideLayout4.xml"/><Relationship Id="rId6" Type="http://schemas.microsoft.com/office/2007/relationships/hdphoto" Target="../media/hdphoto17.wdp"/><Relationship Id="rId11" Type="http://schemas.microsoft.com/office/2007/relationships/hdphoto" Target="../media/hdphoto19.wdp"/><Relationship Id="rId5" Type="http://schemas.openxmlformats.org/officeDocument/2006/relationships/image" Target="../media/image66.png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image" Target="../media/image65.jpeg"/><Relationship Id="rId9" Type="http://schemas.openxmlformats.org/officeDocument/2006/relationships/image" Target="../media/image68.png"/><Relationship Id="rId14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microsoft.com/office/2007/relationships/hdphoto" Target="../media/hdphoto22.wdp"/><Relationship Id="rId10" Type="http://schemas.openxmlformats.org/officeDocument/2006/relationships/image" Target="../media/image79.jpe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860C74-7B0F-4C33-9A87-C090F659C0CC}"/>
              </a:ext>
            </a:extLst>
          </p:cNvPr>
          <p:cNvGrpSpPr/>
          <p:nvPr/>
        </p:nvGrpSpPr>
        <p:grpSpPr>
          <a:xfrm>
            <a:off x="368660" y="5583070"/>
            <a:ext cx="6120680" cy="769441"/>
            <a:chOff x="278650" y="4412940"/>
            <a:chExt cx="6120680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061609-C157-455B-9135-D250641468A4}"/>
                </a:ext>
              </a:extLst>
            </p:cNvPr>
            <p:cNvSpPr txBox="1"/>
            <p:nvPr/>
          </p:nvSpPr>
          <p:spPr>
            <a:xfrm>
              <a:off x="278650" y="4412940"/>
              <a:ext cx="61206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대전정부청사 위탁급식 제안</a:t>
              </a:r>
              <a:endParaRPr lang="en-US" altLang="ko-KR" sz="2400" b="1" dirty="0">
                <a:ln>
                  <a:solidFill>
                    <a:srgbClr val="0A6F4F">
                      <a:alpha val="0"/>
                    </a:srgbClr>
                  </a:solidFill>
                </a:ln>
                <a:solidFill>
                  <a:srgbClr val="01757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</a:t>
              </a:r>
              <a:r>
                <a:rPr lang="en-US" altLang="ko-KR" sz="2000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</a:t>
              </a:r>
              <a:r>
                <a:rPr lang="ko-KR" altLang="en-US" sz="2000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권대전청사 구내식당 관리 위탁업체</a:t>
              </a:r>
              <a:r>
                <a:rPr lang="en-US" altLang="ko-KR" sz="2000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(1)</a:t>
              </a:r>
              <a:r>
                <a:rPr lang="ko-KR" altLang="en-US" sz="2000" dirty="0">
                  <a:ln>
                    <a:solidFill>
                      <a:srgbClr val="0A6F4F">
                        <a:alpha val="0"/>
                      </a:srgbClr>
                    </a:solidFill>
                  </a:ln>
                  <a:solidFill>
                    <a:srgbClr val="01757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선정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1B9A03-98FA-4CE3-A78B-CBA3F53BBF4E}"/>
                </a:ext>
              </a:extLst>
            </p:cNvPr>
            <p:cNvSpPr/>
            <p:nvPr/>
          </p:nvSpPr>
          <p:spPr>
            <a:xfrm>
              <a:off x="773705" y="4457945"/>
              <a:ext cx="90010" cy="632685"/>
            </a:xfrm>
            <a:prstGeom prst="rect">
              <a:avLst/>
            </a:prstGeom>
            <a:solidFill>
              <a:srgbClr val="01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B250D9-F3C2-4402-AE10-5C014A8222D6}"/>
                </a:ext>
              </a:extLst>
            </p:cNvPr>
            <p:cNvSpPr/>
            <p:nvPr/>
          </p:nvSpPr>
          <p:spPr>
            <a:xfrm>
              <a:off x="5904275" y="4457945"/>
              <a:ext cx="90010" cy="632685"/>
            </a:xfrm>
            <a:prstGeom prst="rect">
              <a:avLst/>
            </a:prstGeom>
            <a:solidFill>
              <a:srgbClr val="01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6F3EAE-8B98-49A1-8151-7274B50B6C7A}"/>
              </a:ext>
            </a:extLst>
          </p:cNvPr>
          <p:cNvSpPr/>
          <p:nvPr/>
        </p:nvSpPr>
        <p:spPr>
          <a:xfrm>
            <a:off x="4689140" y="542510"/>
            <a:ext cx="1590675" cy="46672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C89E4-36F0-4B61-AC5E-52C7799D38AE}"/>
              </a:ext>
            </a:extLst>
          </p:cNvPr>
          <p:cNvSpPr txBox="1"/>
          <p:nvPr/>
        </p:nvSpPr>
        <p:spPr>
          <a:xfrm>
            <a:off x="5086111" y="575817"/>
            <a:ext cx="79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A6F4F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원본</a:t>
            </a:r>
          </a:p>
        </p:txBody>
      </p:sp>
      <p:pic>
        <p:nvPicPr>
          <p:cNvPr id="12" name="Picture 2" descr="한울F&amp;S">
            <a:extLst>
              <a:ext uri="{FF2B5EF4-FFF2-40B4-BE49-F238E27FC236}">
                <a16:creationId xmlns:a16="http://schemas.microsoft.com/office/drawing/2014/main" id="{BB3E0201-F885-4D51-B578-E1C383FC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1757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280" y="9318485"/>
            <a:ext cx="845441" cy="4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ECF157-7B9A-4E80-B06A-65735DA2E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244" y="2162690"/>
            <a:ext cx="3181513" cy="29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8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C88FA3-1D59-4C5F-A7CB-9B270E509210}"/>
              </a:ext>
            </a:extLst>
          </p:cNvPr>
          <p:cNvGrpSpPr/>
          <p:nvPr/>
        </p:nvGrpSpPr>
        <p:grpSpPr>
          <a:xfrm>
            <a:off x="233645" y="452500"/>
            <a:ext cx="993923" cy="905435"/>
            <a:chOff x="1264024" y="189213"/>
            <a:chExt cx="993923" cy="905435"/>
          </a:xfrm>
        </p:grpSpPr>
        <p:sp>
          <p:nvSpPr>
            <p:cNvPr id="8" name="순서도: 순차적 액세스 저장소 7">
              <a:extLst>
                <a:ext uri="{FF2B5EF4-FFF2-40B4-BE49-F238E27FC236}">
                  <a16:creationId xmlns:a16="http://schemas.microsoft.com/office/drawing/2014/main" id="{36A01B6F-144F-4A05-9570-1604E4CBD324}"/>
                </a:ext>
              </a:extLst>
            </p:cNvPr>
            <p:cNvSpPr/>
            <p:nvPr/>
          </p:nvSpPr>
          <p:spPr>
            <a:xfrm flipH="1"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011403-C76E-45E2-AE1D-5EA8ADC23388}"/>
                </a:ext>
              </a:extLst>
            </p:cNvPr>
            <p:cNvGrpSpPr/>
            <p:nvPr/>
          </p:nvGrpSpPr>
          <p:grpSpPr>
            <a:xfrm>
              <a:off x="1489049" y="369233"/>
              <a:ext cx="538610" cy="605993"/>
              <a:chOff x="661433" y="580267"/>
              <a:chExt cx="538610" cy="42783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E875-4368-40AA-AD26-5A0C000FD89C}"/>
                  </a:ext>
                </a:extLst>
              </p:cNvPr>
              <p:cNvSpPr txBox="1"/>
              <p:nvPr/>
            </p:nvSpPr>
            <p:spPr>
              <a:xfrm>
                <a:off x="702033" y="703894"/>
                <a:ext cx="460062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02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0915C-142E-407F-9905-74691686AAC9}"/>
                  </a:ext>
                </a:extLst>
              </p:cNvPr>
              <p:cNvSpPr txBox="1"/>
              <p:nvPr/>
            </p:nvSpPr>
            <p:spPr>
              <a:xfrm>
                <a:off x="661433" y="580267"/>
                <a:ext cx="538610" cy="1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운영능력</a:t>
                </a:r>
                <a:endParaRPr kumimoji="0" lang="en-US" altLang="ko-KR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375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9F5002-0139-4DEC-BDFD-F298D485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13832" t="11693" r="5826" b="12652"/>
          <a:stretch/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3E3C94-2AD5-4F66-B677-5204CF7E15F7}"/>
              </a:ext>
            </a:extLst>
          </p:cNvPr>
          <p:cNvSpPr/>
          <p:nvPr/>
        </p:nvSpPr>
        <p:spPr>
          <a:xfrm>
            <a:off x="0" y="0"/>
            <a:ext cx="6854824" cy="4412940"/>
          </a:xfrm>
          <a:prstGeom prst="rect">
            <a:avLst/>
          </a:prstGeom>
          <a:solidFill>
            <a:srgbClr val="CD004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F0C461-A28E-4C41-8C5A-65B7F26E43BC}"/>
              </a:ext>
            </a:extLst>
          </p:cNvPr>
          <p:cNvSpPr/>
          <p:nvPr/>
        </p:nvSpPr>
        <p:spPr>
          <a:xfrm>
            <a:off x="658599" y="702260"/>
            <a:ext cx="3477466" cy="1055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식욕폭발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식사시간</a:t>
            </a:r>
            <a:r>
              <a: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</a:t>
            </a: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든든하고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건강한 에너지 한식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2D95C8-6BE9-4EC8-86A9-CFCD77304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09" t="10453" r="9007" b="621"/>
          <a:stretch/>
        </p:blipFill>
        <p:spPr>
          <a:xfrm>
            <a:off x="1673805" y="1622630"/>
            <a:ext cx="3195355" cy="21022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38A7D4-D33A-4DBF-AE92-D202B6AAF3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6" t="16556" r="28395" b="72222"/>
          <a:stretch/>
        </p:blipFill>
        <p:spPr>
          <a:xfrm rot="1804462">
            <a:off x="-74944" y="1869150"/>
            <a:ext cx="1186298" cy="14221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377E0-8509-4BD1-9F48-4D3910670E33}"/>
              </a:ext>
            </a:extLst>
          </p:cNvPr>
          <p:cNvSpPr/>
          <p:nvPr/>
        </p:nvSpPr>
        <p:spPr>
          <a:xfrm>
            <a:off x="4419110" y="1282504"/>
            <a:ext cx="1920520" cy="34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감칠맛 가득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떡갈비더덕구이</a:t>
            </a:r>
            <a:r>
              <a:rPr kumimoji="0" lang="en-US" altLang="ko-KR" sz="1050" b="0" i="0" u="none" strike="noStrike" kern="1200" cap="none" spc="0" normalizeH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kumimoji="0" lang="ko-KR" altLang="en-US" sz="1050" b="0" i="0" u="none" strike="noStrike" kern="120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198CC5-5735-462B-B9C1-A9DE362710C9}"/>
              </a:ext>
            </a:extLst>
          </p:cNvPr>
          <p:cNvGrpSpPr/>
          <p:nvPr/>
        </p:nvGrpSpPr>
        <p:grpSpPr>
          <a:xfrm flipV="1">
            <a:off x="3023955" y="1477045"/>
            <a:ext cx="1541883" cy="550629"/>
            <a:chOff x="2061308" y="2509712"/>
            <a:chExt cx="534331" cy="363669"/>
          </a:xfrm>
        </p:grpSpPr>
        <p:sp>
          <p:nvSpPr>
            <p:cNvPr id="23" name="자유형 45">
              <a:extLst>
                <a:ext uri="{FF2B5EF4-FFF2-40B4-BE49-F238E27FC236}">
                  <a16:creationId xmlns:a16="http://schemas.microsoft.com/office/drawing/2014/main" id="{A6B8CD58-98AD-4357-BBE9-F845F51BEAA3}"/>
                </a:ext>
              </a:extLst>
            </p:cNvPr>
            <p:cNvSpPr/>
            <p:nvPr/>
          </p:nvSpPr>
          <p:spPr>
            <a:xfrm>
              <a:off x="2127870" y="2541316"/>
              <a:ext cx="467769" cy="332065"/>
            </a:xfrm>
            <a:custGeom>
              <a:avLst/>
              <a:gdLst>
                <a:gd name="connsiteX0" fmla="*/ 546100 w 546100"/>
                <a:gd name="connsiteY0" fmla="*/ 241300 h 241300"/>
                <a:gd name="connsiteX1" fmla="*/ 406400 w 546100"/>
                <a:gd name="connsiteY1" fmla="*/ 0 h 241300"/>
                <a:gd name="connsiteX2" fmla="*/ 0 w 546100"/>
                <a:gd name="connsiteY2" fmla="*/ 0 h 241300"/>
                <a:gd name="connsiteX0" fmla="*/ 639919 w 639919"/>
                <a:gd name="connsiteY0" fmla="*/ 637540 h 637540"/>
                <a:gd name="connsiteX1" fmla="*/ 406400 w 639919"/>
                <a:gd name="connsiteY1" fmla="*/ 0 h 637540"/>
                <a:gd name="connsiteX2" fmla="*/ 0 w 639919"/>
                <a:gd name="connsiteY2" fmla="*/ 0 h 6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19" h="637540">
                  <a:moveTo>
                    <a:pt x="639919" y="637540"/>
                  </a:moveTo>
                  <a:lnTo>
                    <a:pt x="40640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E7D8D5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7AB5259-E8AE-4421-90A9-0283FACB20FA}"/>
                </a:ext>
              </a:extLst>
            </p:cNvPr>
            <p:cNvGrpSpPr/>
            <p:nvPr/>
          </p:nvGrpSpPr>
          <p:grpSpPr>
            <a:xfrm>
              <a:off x="2061308" y="2509712"/>
              <a:ext cx="87576" cy="65797"/>
              <a:chOff x="2035719" y="2361683"/>
              <a:chExt cx="104981" cy="7887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9FC6338-5E16-4001-B475-447C42DB26CB}"/>
                  </a:ext>
                </a:extLst>
              </p:cNvPr>
              <p:cNvSpPr/>
              <p:nvPr/>
            </p:nvSpPr>
            <p:spPr>
              <a:xfrm>
                <a:off x="2035719" y="2361683"/>
                <a:ext cx="104981" cy="78874"/>
              </a:xfrm>
              <a:prstGeom prst="ellipse">
                <a:avLst/>
              </a:prstGeom>
              <a:solidFill>
                <a:srgbClr val="E7D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A8BD03A-8B64-4C28-90C0-B0E72BD9586E}"/>
                  </a:ext>
                </a:extLst>
              </p:cNvPr>
              <p:cNvSpPr/>
              <p:nvPr/>
            </p:nvSpPr>
            <p:spPr>
              <a:xfrm>
                <a:off x="2061868" y="2376150"/>
                <a:ext cx="52682" cy="47893"/>
              </a:xfrm>
              <a:prstGeom prst="ellipse">
                <a:avLst/>
              </a:prstGeom>
              <a:solidFill>
                <a:srgbClr val="AEA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5D9312-C7D0-4999-8881-8EC31DB6768D}"/>
              </a:ext>
            </a:extLst>
          </p:cNvPr>
          <p:cNvGrpSpPr/>
          <p:nvPr/>
        </p:nvGrpSpPr>
        <p:grpSpPr>
          <a:xfrm>
            <a:off x="188639" y="4772980"/>
            <a:ext cx="3015335" cy="2160240"/>
            <a:chOff x="583027" y="5016423"/>
            <a:chExt cx="2346177" cy="16771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45C52A-2AF5-4706-BCB8-CE1648A90281}"/>
                </a:ext>
              </a:extLst>
            </p:cNvPr>
            <p:cNvSpPr txBox="1"/>
            <p:nvPr/>
          </p:nvSpPr>
          <p:spPr>
            <a:xfrm>
              <a:off x="583027" y="6262701"/>
              <a:ext cx="2346177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아질산나트륨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 화학조미료가 많이 첨가된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냉장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냉동 가공식품 최소 사용</a:t>
              </a:r>
              <a:endParaRPr lang="ko-KR" altLang="en-US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4CC00C-CF6F-41E8-8512-72B8150DA1F4}"/>
                </a:ext>
              </a:extLst>
            </p:cNvPr>
            <p:cNvSpPr txBox="1"/>
            <p:nvPr/>
          </p:nvSpPr>
          <p:spPr>
            <a:xfrm>
              <a:off x="853806" y="6056800"/>
              <a:ext cx="1804619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원물 위주 식재료 사용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8D6A4F-F699-45CD-A132-369B0EC3C938}"/>
                </a:ext>
              </a:extLst>
            </p:cNvPr>
            <p:cNvSpPr/>
            <p:nvPr/>
          </p:nvSpPr>
          <p:spPr>
            <a:xfrm rot="20246827">
              <a:off x="838077" y="5016423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  <a:defRPr/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C24-56FA-4ACB-817B-057FF265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775" y="5223030"/>
              <a:ext cx="859749" cy="86066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36D9A1-31CB-4F77-A613-0BD1F64B1001}"/>
              </a:ext>
            </a:extLst>
          </p:cNvPr>
          <p:cNvGrpSpPr/>
          <p:nvPr/>
        </p:nvGrpSpPr>
        <p:grpSpPr>
          <a:xfrm>
            <a:off x="3519010" y="4457945"/>
            <a:ext cx="3067565" cy="2239103"/>
            <a:chOff x="3466780" y="4862990"/>
            <a:chExt cx="2526579" cy="181338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7F2BD5-7EF2-4A49-8F03-D18CE4F68CFF}"/>
                </a:ext>
              </a:extLst>
            </p:cNvPr>
            <p:cNvSpPr/>
            <p:nvPr/>
          </p:nvSpPr>
          <p:spPr>
            <a:xfrm rot="20246827">
              <a:off x="3749431" y="5081131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5D00A66-1168-413C-AF49-35BC80341BCE}"/>
                </a:ext>
              </a:extLst>
            </p:cNvPr>
            <p:cNvGrpSpPr/>
            <p:nvPr/>
          </p:nvGrpSpPr>
          <p:grpSpPr>
            <a:xfrm>
              <a:off x="3466780" y="6121508"/>
              <a:ext cx="2526579" cy="554864"/>
              <a:chOff x="4154272" y="5659476"/>
              <a:chExt cx="1887121" cy="5548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CADBF4-C8B0-4714-AFD3-8806D96B7776}"/>
                  </a:ext>
                </a:extLst>
              </p:cNvPr>
              <p:cNvSpPr txBox="1"/>
              <p:nvPr/>
            </p:nvSpPr>
            <p:spPr>
              <a:xfrm>
                <a:off x="4154272" y="5865377"/>
                <a:ext cx="1887121" cy="348963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견과류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아보카도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연어 등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심혈관 및 뇌건강에 도움을 주는 식재료 사용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868EA8-FDF6-48C0-BA1A-6B5B23691D9A}"/>
                  </a:ext>
                </a:extLst>
              </p:cNvPr>
              <p:cNvSpPr txBox="1"/>
              <p:nvPr/>
            </p:nvSpPr>
            <p:spPr>
              <a:xfrm>
                <a:off x="4195523" y="5659476"/>
                <a:ext cx="180461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두뇌에 좋은 브레인 </a:t>
                </a:r>
                <a:r>
                  <a:rPr lang="ko-KR" altLang="en-US" sz="1200" spc="-7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푸드</a:t>
                </a:r>
                <a:r>
                  <a:rPr lang="en-US" altLang="ko-KR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!</a:t>
                </a: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01E076E-1298-49FA-AAEE-DC938B326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76389" y1="16140" x2="76389" y2="16140"/>
                          <a14:foregroundMark x1="83333" y1="13333" x2="83333" y2="13333"/>
                          <a14:foregroundMark x1="92708" y1="30526" x2="92708" y2="30526"/>
                          <a14:foregroundMark x1="93056" y1="34386" x2="93056" y2="34386"/>
                          <a14:foregroundMark x1="96181" y1="40702" x2="96181" y2="40702"/>
                          <a14:foregroundMark x1="94097" y1="40702" x2="93056" y2="39298"/>
                          <a14:foregroundMark x1="91319" y1="31228" x2="89583" y2="25614"/>
                          <a14:foregroundMark x1="86806" y1="23509" x2="86806" y2="23509"/>
                          <a14:foregroundMark x1="15278" y1="66316" x2="12500" y2="66316"/>
                          <a14:foregroundMark x1="8681" y1="69474" x2="8681" y2="69474"/>
                          <a14:foregroundMark x1="6250" y1="69474" x2="5556" y2="68070"/>
                          <a14:foregroundMark x1="4861" y1="66667" x2="4861" y2="66667"/>
                          <a14:foregroundMark x1="5556" y1="63860" x2="5556" y2="63860"/>
                          <a14:foregroundMark x1="9028" y1="55789" x2="9028" y2="55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090" y="4862990"/>
              <a:ext cx="960627" cy="92847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DB942EC-0432-458E-8CE7-2B13F3EE6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871" b="100000" l="245" r="99510">
                          <a14:backgroundMark x1="96814" y1="61722" x2="92647" y2="83732"/>
                          <a14:backgroundMark x1="97059" y1="57416" x2="93873" y2="7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99552" y="5559444"/>
              <a:ext cx="1023358" cy="52422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CE27EE-2A79-4935-B408-8EAFC4F0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393" y="5559850"/>
              <a:ext cx="893260" cy="58126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234C8C-7641-4720-AF89-22ADFD984AEE}"/>
              </a:ext>
            </a:extLst>
          </p:cNvPr>
          <p:cNvGrpSpPr/>
          <p:nvPr/>
        </p:nvGrpSpPr>
        <p:grpSpPr>
          <a:xfrm>
            <a:off x="458670" y="7113240"/>
            <a:ext cx="2610290" cy="2385265"/>
            <a:chOff x="1388116" y="7099715"/>
            <a:chExt cx="2124927" cy="19137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EB97B7-A00A-44A3-850B-1896CB325672}"/>
                </a:ext>
              </a:extLst>
            </p:cNvPr>
            <p:cNvSpPr txBox="1"/>
            <p:nvPr/>
          </p:nvSpPr>
          <p:spPr>
            <a:xfrm>
              <a:off x="1388116" y="8582567"/>
              <a:ext cx="2124927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돼지고기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소고기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닭고기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오리고기 등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다양한 육류 제공 및 주재료 레시피 강화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82644B-1024-4C87-B9F1-8A5C9E17884C}"/>
                </a:ext>
              </a:extLst>
            </p:cNvPr>
            <p:cNvSpPr txBox="1"/>
            <p:nvPr/>
          </p:nvSpPr>
          <p:spPr>
            <a:xfrm>
              <a:off x="1548270" y="8376666"/>
              <a:ext cx="1804619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고단백 위주의 식단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C3A2612-27BA-423A-8EDF-E7B72F001159}"/>
                </a:ext>
              </a:extLst>
            </p:cNvPr>
            <p:cNvSpPr/>
            <p:nvPr/>
          </p:nvSpPr>
          <p:spPr>
            <a:xfrm rot="20246827">
              <a:off x="1415461" y="7336289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6FD26EB-4D23-4E97-9C52-E9C7CC4EA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58268" y="7099715"/>
              <a:ext cx="1129174" cy="128620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70E8214-7822-499F-B2B7-153F03382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1353" y="7642488"/>
              <a:ext cx="1110029" cy="743435"/>
            </a:xfrm>
            <a:prstGeom prst="rect">
              <a:avLst/>
            </a:prstGeom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59D7B3-05A3-4896-8C27-490C810C223E}"/>
              </a:ext>
            </a:extLst>
          </p:cNvPr>
          <p:cNvGrpSpPr/>
          <p:nvPr/>
        </p:nvGrpSpPr>
        <p:grpSpPr>
          <a:xfrm>
            <a:off x="3744035" y="7203250"/>
            <a:ext cx="2546627" cy="2256660"/>
            <a:chOff x="3762693" y="7151835"/>
            <a:chExt cx="2546627" cy="225666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E236292-85B3-41A0-BA19-E33631B39E65}"/>
                </a:ext>
              </a:extLst>
            </p:cNvPr>
            <p:cNvGrpSpPr/>
            <p:nvPr/>
          </p:nvGrpSpPr>
          <p:grpSpPr>
            <a:xfrm>
              <a:off x="3762693" y="7151835"/>
              <a:ext cx="2546627" cy="2256660"/>
              <a:chOff x="3762693" y="7151835"/>
              <a:chExt cx="1887121" cy="186161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582E6C-B4EF-4EAD-ABCD-FF2087310D16}"/>
                  </a:ext>
                </a:extLst>
              </p:cNvPr>
              <p:cNvSpPr txBox="1"/>
              <p:nvPr/>
            </p:nvSpPr>
            <p:spPr>
              <a:xfrm>
                <a:off x="3762693" y="8582567"/>
                <a:ext cx="1887121" cy="4308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즉석에서 만들어 더 따뜻한 메뉴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불고기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계란요리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간짜장면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등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7CA3D0-7399-4164-A056-BB0259F64E58}"/>
                  </a:ext>
                </a:extLst>
              </p:cNvPr>
              <p:cNvSpPr txBox="1"/>
              <p:nvPr/>
            </p:nvSpPr>
            <p:spPr>
              <a:xfrm>
                <a:off x="3803944" y="8376666"/>
                <a:ext cx="180461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즉석 요리 강화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pic>
            <p:nvPicPr>
              <p:cNvPr id="41" name="Picture 2" descr="중국집 짜장면 짬뽕 칼로리! 과연 높을까? : 네이버 블로그">
                <a:extLst>
                  <a:ext uri="{FF2B5EF4-FFF2-40B4-BE49-F238E27FC236}">
                    <a16:creationId xmlns:a16="http://schemas.microsoft.com/office/drawing/2014/main" id="{31B2C5B0-6B46-47A0-9B45-F25C001F56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2249" y="7151835"/>
                <a:ext cx="1119432" cy="97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C7CF11C-A328-4642-811F-D696618930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1874" t="20062" r="8068" b="13081"/>
              <a:stretch/>
            </p:blipFill>
            <p:spPr>
              <a:xfrm>
                <a:off x="4670393" y="7512500"/>
                <a:ext cx="975960" cy="918362"/>
              </a:xfrm>
              <a:prstGeom prst="rect">
                <a:avLst/>
              </a:prstGeom>
            </p:spPr>
          </p:pic>
          <p:pic>
            <p:nvPicPr>
              <p:cNvPr id="47" name="Picture 6" descr="계란 후라이 - 스투비플래너">
                <a:extLst>
                  <a:ext uri="{FF2B5EF4-FFF2-40B4-BE49-F238E27FC236}">
                    <a16:creationId xmlns:a16="http://schemas.microsoft.com/office/drawing/2014/main" id="{71525C34-EB9E-49A6-9F9D-EF40C5691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5000" contras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6" t="954" r="1538"/>
              <a:stretch/>
            </p:blipFill>
            <p:spPr bwMode="auto">
              <a:xfrm>
                <a:off x="4068588" y="7759484"/>
                <a:ext cx="757677" cy="529812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C6EFBE0-08B4-41BF-98BA-317ADEF8BA6B}"/>
                </a:ext>
              </a:extLst>
            </p:cNvPr>
            <p:cNvSpPr/>
            <p:nvPr/>
          </p:nvSpPr>
          <p:spPr>
            <a:xfrm rot="20246827">
              <a:off x="4032834" y="7198442"/>
              <a:ext cx="412512" cy="41480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70FA589-C510-4B52-8577-1325D4DA70E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3" t="50370" r="6829" b="35185"/>
          <a:stretch/>
        </p:blipFill>
        <p:spPr>
          <a:xfrm rot="483648">
            <a:off x="5016100" y="1852093"/>
            <a:ext cx="1456758" cy="155653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298A322-ABC7-4501-B335-3E05F6EEC620}"/>
              </a:ext>
            </a:extLst>
          </p:cNvPr>
          <p:cNvCxnSpPr/>
          <p:nvPr/>
        </p:nvCxnSpPr>
        <p:spPr>
          <a:xfrm>
            <a:off x="1458000" y="677525"/>
            <a:ext cx="5400000" cy="0"/>
          </a:xfrm>
          <a:prstGeom prst="line">
            <a:avLst/>
          </a:prstGeom>
          <a:ln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D9F95DE9-A137-4D09-8C30-E78CA4CEC696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5" y="13121"/>
            <a:ext cx="2210057" cy="72008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472208-3A77-461E-8C8C-31DA9089F328}"/>
              </a:ext>
            </a:extLst>
          </p:cNvPr>
          <p:cNvSpPr/>
          <p:nvPr/>
        </p:nvSpPr>
        <p:spPr>
          <a:xfrm>
            <a:off x="3699030" y="3886600"/>
            <a:ext cx="3045965" cy="34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하루의 활력을 불어넣어줄 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균형잡힌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한식 식단 구성</a:t>
            </a:r>
          </a:p>
        </p:txBody>
      </p:sp>
      <p:sp>
        <p:nvSpPr>
          <p:cNvPr id="56" name="모서리가 둥근 직사각형 80">
            <a:extLst>
              <a:ext uri="{FF2B5EF4-FFF2-40B4-BE49-F238E27FC236}">
                <a16:creationId xmlns:a16="http://schemas.microsoft.com/office/drawing/2014/main" id="{85AD51AF-CC1D-4478-9D1A-4D913536549B}"/>
              </a:ext>
            </a:extLst>
          </p:cNvPr>
          <p:cNvSpPr/>
          <p:nvPr/>
        </p:nvSpPr>
        <p:spPr>
          <a:xfrm>
            <a:off x="3699030" y="3782870"/>
            <a:ext cx="3045965" cy="5301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0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9F5002-0139-4DEC-BDFD-F298D485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13832" t="11693" r="5826" b="12652"/>
          <a:stretch/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3E3C94-2AD5-4F66-B677-5204CF7E15F7}"/>
              </a:ext>
            </a:extLst>
          </p:cNvPr>
          <p:cNvSpPr/>
          <p:nvPr/>
        </p:nvSpPr>
        <p:spPr>
          <a:xfrm>
            <a:off x="0" y="0"/>
            <a:ext cx="6854824" cy="4412940"/>
          </a:xfrm>
          <a:prstGeom prst="rect">
            <a:avLst/>
          </a:prstGeom>
          <a:solidFill>
            <a:srgbClr val="CD004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F0C461-A28E-4C41-8C5A-65B7F26E43BC}"/>
              </a:ext>
            </a:extLst>
          </p:cNvPr>
          <p:cNvSpPr/>
          <p:nvPr/>
        </p:nvSpPr>
        <p:spPr>
          <a:xfrm>
            <a:off x="658599" y="702260"/>
            <a:ext cx="3477466" cy="1055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맛과 비주얼 모두 사로잡는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외식형 일품 요리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38A7D4-D33A-4DBF-AE92-D202B6AAF3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6" t="16556" r="28395" b="72222"/>
          <a:stretch/>
        </p:blipFill>
        <p:spPr>
          <a:xfrm rot="1804462">
            <a:off x="-74944" y="1869150"/>
            <a:ext cx="1186298" cy="14221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377E0-8509-4BD1-9F48-4D3910670E33}"/>
              </a:ext>
            </a:extLst>
          </p:cNvPr>
          <p:cNvSpPr/>
          <p:nvPr/>
        </p:nvSpPr>
        <p:spPr>
          <a:xfrm>
            <a:off x="4509120" y="1037565"/>
            <a:ext cx="2250250" cy="70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당사 협력사 </a:t>
            </a:r>
            <a:r>
              <a:rPr lang="ko-KR" altLang="en-US" sz="10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아워홈</a:t>
            </a:r>
            <a:r>
              <a:rPr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사보텐</a:t>
            </a:r>
            <a:r>
              <a:rPr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endParaRPr lang="en-US" altLang="ko-KR" sz="10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조리법을 준수한</a:t>
            </a:r>
            <a:r>
              <a:rPr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도톰한 </a:t>
            </a:r>
            <a:r>
              <a:rPr lang="ko-KR" altLang="en-US" sz="10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돈까스</a:t>
            </a:r>
            <a:endParaRPr kumimoji="0" lang="ko-KR" altLang="en-US" sz="1050" b="0" i="0" u="none" strike="noStrike" kern="120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198CC5-5735-462B-B9C1-A9DE362710C9}"/>
              </a:ext>
            </a:extLst>
          </p:cNvPr>
          <p:cNvGrpSpPr/>
          <p:nvPr/>
        </p:nvGrpSpPr>
        <p:grpSpPr>
          <a:xfrm flipV="1">
            <a:off x="2978951" y="1477045"/>
            <a:ext cx="1586888" cy="1135694"/>
            <a:chOff x="2061308" y="2509712"/>
            <a:chExt cx="534331" cy="363669"/>
          </a:xfrm>
        </p:grpSpPr>
        <p:sp>
          <p:nvSpPr>
            <p:cNvPr id="23" name="자유형 45">
              <a:extLst>
                <a:ext uri="{FF2B5EF4-FFF2-40B4-BE49-F238E27FC236}">
                  <a16:creationId xmlns:a16="http://schemas.microsoft.com/office/drawing/2014/main" id="{A6B8CD58-98AD-4357-BBE9-F845F51BEAA3}"/>
                </a:ext>
              </a:extLst>
            </p:cNvPr>
            <p:cNvSpPr/>
            <p:nvPr/>
          </p:nvSpPr>
          <p:spPr>
            <a:xfrm>
              <a:off x="2127870" y="2541316"/>
              <a:ext cx="467769" cy="332065"/>
            </a:xfrm>
            <a:custGeom>
              <a:avLst/>
              <a:gdLst>
                <a:gd name="connsiteX0" fmla="*/ 546100 w 546100"/>
                <a:gd name="connsiteY0" fmla="*/ 241300 h 241300"/>
                <a:gd name="connsiteX1" fmla="*/ 406400 w 546100"/>
                <a:gd name="connsiteY1" fmla="*/ 0 h 241300"/>
                <a:gd name="connsiteX2" fmla="*/ 0 w 546100"/>
                <a:gd name="connsiteY2" fmla="*/ 0 h 241300"/>
                <a:gd name="connsiteX0" fmla="*/ 639919 w 639919"/>
                <a:gd name="connsiteY0" fmla="*/ 637540 h 637540"/>
                <a:gd name="connsiteX1" fmla="*/ 406400 w 639919"/>
                <a:gd name="connsiteY1" fmla="*/ 0 h 637540"/>
                <a:gd name="connsiteX2" fmla="*/ 0 w 639919"/>
                <a:gd name="connsiteY2" fmla="*/ 0 h 6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19" h="637540">
                  <a:moveTo>
                    <a:pt x="639919" y="637540"/>
                  </a:moveTo>
                  <a:lnTo>
                    <a:pt x="40640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E7D8D5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7AB5259-E8AE-4421-90A9-0283FACB20FA}"/>
                </a:ext>
              </a:extLst>
            </p:cNvPr>
            <p:cNvGrpSpPr/>
            <p:nvPr/>
          </p:nvGrpSpPr>
          <p:grpSpPr>
            <a:xfrm>
              <a:off x="2061308" y="2509712"/>
              <a:ext cx="87576" cy="65797"/>
              <a:chOff x="2035719" y="2361683"/>
              <a:chExt cx="104981" cy="7887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9FC6338-5E16-4001-B475-447C42DB26CB}"/>
                  </a:ext>
                </a:extLst>
              </p:cNvPr>
              <p:cNvSpPr/>
              <p:nvPr/>
            </p:nvSpPr>
            <p:spPr>
              <a:xfrm>
                <a:off x="2035719" y="2361683"/>
                <a:ext cx="104981" cy="78874"/>
              </a:xfrm>
              <a:prstGeom prst="ellipse">
                <a:avLst/>
              </a:prstGeom>
              <a:solidFill>
                <a:srgbClr val="E7D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A8BD03A-8B64-4C28-90C0-B0E72BD9586E}"/>
                  </a:ext>
                </a:extLst>
              </p:cNvPr>
              <p:cNvSpPr/>
              <p:nvPr/>
            </p:nvSpPr>
            <p:spPr>
              <a:xfrm>
                <a:off x="2061868" y="2376150"/>
                <a:ext cx="52682" cy="47893"/>
              </a:xfrm>
              <a:prstGeom prst="ellipse">
                <a:avLst/>
              </a:prstGeom>
              <a:solidFill>
                <a:srgbClr val="AEA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70FA589-C510-4B52-8577-1325D4DA70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3" t="50370" r="6829" b="35185"/>
          <a:stretch/>
        </p:blipFill>
        <p:spPr>
          <a:xfrm rot="483648">
            <a:off x="5061105" y="1987107"/>
            <a:ext cx="1456758" cy="155653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298A322-ABC7-4501-B335-3E05F6EEC620}"/>
              </a:ext>
            </a:extLst>
          </p:cNvPr>
          <p:cNvCxnSpPr/>
          <p:nvPr/>
        </p:nvCxnSpPr>
        <p:spPr>
          <a:xfrm>
            <a:off x="1458000" y="677525"/>
            <a:ext cx="5400000" cy="0"/>
          </a:xfrm>
          <a:prstGeom prst="line">
            <a:avLst/>
          </a:prstGeom>
          <a:ln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D9F95DE9-A137-4D09-8C30-E78CA4CEC6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5" y="13121"/>
            <a:ext cx="2210057" cy="7200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4D13794-E58B-455F-8B87-6E3507B1A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790" y="1442610"/>
            <a:ext cx="3383497" cy="227589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C0868A-EE00-4EF6-BCF6-BC68E8201E14}"/>
              </a:ext>
            </a:extLst>
          </p:cNvPr>
          <p:cNvSpPr/>
          <p:nvPr/>
        </p:nvSpPr>
        <p:spPr>
          <a:xfrm>
            <a:off x="3829402" y="3931605"/>
            <a:ext cx="3045965" cy="34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트렌드에 민감하고 관심이 높은 공무원의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직업능률을 높이기 위한 기분전환 메뉴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모서리가 둥근 직사각형 80">
            <a:extLst>
              <a:ext uri="{FF2B5EF4-FFF2-40B4-BE49-F238E27FC236}">
                <a16:creationId xmlns:a16="http://schemas.microsoft.com/office/drawing/2014/main" id="{97B93B99-6B3E-46C0-8EC0-E4ACD206AE26}"/>
              </a:ext>
            </a:extLst>
          </p:cNvPr>
          <p:cNvSpPr/>
          <p:nvPr/>
        </p:nvSpPr>
        <p:spPr>
          <a:xfrm>
            <a:off x="3773419" y="3827875"/>
            <a:ext cx="3045965" cy="5301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3BFCC2-6FB9-495F-85D7-FC4766B83B53}"/>
              </a:ext>
            </a:extLst>
          </p:cNvPr>
          <p:cNvGrpSpPr/>
          <p:nvPr/>
        </p:nvGrpSpPr>
        <p:grpSpPr>
          <a:xfrm>
            <a:off x="368660" y="4817985"/>
            <a:ext cx="2880320" cy="2115235"/>
            <a:chOff x="707692" y="4942830"/>
            <a:chExt cx="2346177" cy="167716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676B73-56EA-4C40-A471-F989536907FA}"/>
                </a:ext>
              </a:extLst>
            </p:cNvPr>
            <p:cNvGrpSpPr/>
            <p:nvPr/>
          </p:nvGrpSpPr>
          <p:grpSpPr>
            <a:xfrm>
              <a:off x="707692" y="5983207"/>
              <a:ext cx="2346177" cy="636788"/>
              <a:chOff x="5151903" y="2922439"/>
              <a:chExt cx="2346177" cy="636788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D06467-CA3D-4C06-9CD2-3D863D29B032}"/>
                  </a:ext>
                </a:extLst>
              </p:cNvPr>
              <p:cNvSpPr txBox="1"/>
              <p:nvPr/>
            </p:nvSpPr>
            <p:spPr>
              <a:xfrm>
                <a:off x="5151903" y="3128340"/>
                <a:ext cx="2346177" cy="4308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음식의 풍미를 위해 사용해야 하는 오일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</a:t>
                </a: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건강을 생각한 식물성 오일 사용</a:t>
                </a:r>
                <a:endPara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6DCFE7-9470-4F41-9FD9-02B236BB2A3D}"/>
                  </a:ext>
                </a:extLst>
              </p:cNvPr>
              <p:cNvSpPr txBox="1"/>
              <p:nvPr/>
            </p:nvSpPr>
            <p:spPr>
              <a:xfrm>
                <a:off x="5422682" y="2922439"/>
                <a:ext cx="180461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튀김까지 건강한 양식 메뉴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CBB19D9-D712-4C23-9DF5-1845454E532B}"/>
                </a:ext>
              </a:extLst>
            </p:cNvPr>
            <p:cNvGrpSpPr/>
            <p:nvPr/>
          </p:nvGrpSpPr>
          <p:grpSpPr>
            <a:xfrm>
              <a:off x="1048623" y="4997127"/>
              <a:ext cx="1607835" cy="994226"/>
              <a:chOff x="1471542" y="5272068"/>
              <a:chExt cx="1768618" cy="1093649"/>
            </a:xfrm>
          </p:grpSpPr>
          <p:pic>
            <p:nvPicPr>
              <p:cNvPr id="63" name="Picture 4" descr="식물성 기름 식용유 올리브유 맛, 식용유, 레시피, 올리브 png | PNGEgg">
                <a:extLst>
                  <a:ext uri="{FF2B5EF4-FFF2-40B4-BE49-F238E27FC236}">
                    <a16:creationId xmlns:a16="http://schemas.microsoft.com/office/drawing/2014/main" id="{A04BA072-C5A1-458D-9815-592E2EC685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78621" l="10000" r="90000">
                            <a14:foregroundMark x1="28556" y1="8621" x2="31111" y2="8276"/>
                            <a14:foregroundMark x1="29778" y1="10172" x2="31222" y2="65000"/>
                            <a14:foregroundMark x1="24667" y1="32069" x2="24889" y2="36897"/>
                            <a14:foregroundMark x1="30444" y1="11897" x2="31222" y2="18276"/>
                            <a14:foregroundMark x1="28889" y1="7241" x2="31222" y2="7586"/>
                            <a14:foregroundMark x1="41778" y1="7414" x2="45000" y2="7241"/>
                            <a14:foregroundMark x1="43556" y1="9483" x2="43111" y2="18793"/>
                            <a14:foregroundMark x1="48889" y1="72414" x2="50667" y2="70690"/>
                            <a14:foregroundMark x1="56556" y1="7759" x2="57111" y2="25690"/>
                            <a14:foregroundMark x1="55667" y1="7069" x2="57889" y2="6897"/>
                            <a14:foregroundMark x1="55556" y1="10000" x2="55444" y2="13276"/>
                            <a14:foregroundMark x1="58222" y1="11207" x2="59111" y2="21897"/>
                            <a14:foregroundMark x1="70667" y1="8448" x2="71556" y2="66724"/>
                            <a14:foregroundMark x1="69444" y1="7759" x2="72111" y2="7586"/>
                            <a14:foregroundMark x1="70778" y1="6897" x2="70000" y2="7241"/>
                            <a14:foregroundMark x1="68889" y1="10690" x2="69111" y2="13621"/>
                            <a14:foregroundMark x1="71778" y1="11724" x2="72111" y2="17759"/>
                            <a14:foregroundMark x1="75333" y1="31034" x2="74667" y2="65862"/>
                            <a14:foregroundMark x1="75889" y1="66207" x2="77556" y2="68621"/>
                            <a14:foregroundMark x1="78667" y1="69828" x2="75556" y2="63793"/>
                            <a14:foregroundMark x1="75778" y1="30172" x2="75556" y2="38276"/>
                            <a14:foregroundMark x1="24444" y1="66724" x2="29556" y2="622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80" r="20280" b="24546"/>
              <a:stretch/>
            </p:blipFill>
            <p:spPr bwMode="auto">
              <a:xfrm>
                <a:off x="2108612" y="5272068"/>
                <a:ext cx="1131548" cy="92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8" descr="좋은 올리브 기름 사는 법 (가짜 올리브 기름 피하는 법) :: 펠리오 (구석기 식단)">
                <a:extLst>
                  <a:ext uri="{FF2B5EF4-FFF2-40B4-BE49-F238E27FC236}">
                    <a16:creationId xmlns:a16="http://schemas.microsoft.com/office/drawing/2014/main" id="{A94ED9E4-B6BB-4748-97E7-C856D2BF9A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94" r="31794"/>
              <a:stretch/>
            </p:blipFill>
            <p:spPr bwMode="auto">
              <a:xfrm>
                <a:off x="1910523" y="5546926"/>
                <a:ext cx="242250" cy="665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D16F3FE-DCBD-41C8-8ADE-719CCFB8F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1542" y="5644421"/>
                <a:ext cx="590562" cy="721296"/>
              </a:xfrm>
              <a:prstGeom prst="rect">
                <a:avLst/>
              </a:prstGeom>
            </p:spPr>
          </p:pic>
        </p:grp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376FB65-4B79-4F15-BD6F-21E34375AF64}"/>
                </a:ext>
              </a:extLst>
            </p:cNvPr>
            <p:cNvSpPr/>
            <p:nvPr/>
          </p:nvSpPr>
          <p:spPr>
            <a:xfrm rot="20246827">
              <a:off x="955082" y="4942830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  <a:defRPr/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128922-9394-448C-B233-2FACCF68A135}"/>
              </a:ext>
            </a:extLst>
          </p:cNvPr>
          <p:cNvGrpSpPr/>
          <p:nvPr/>
        </p:nvGrpSpPr>
        <p:grpSpPr>
          <a:xfrm>
            <a:off x="3744035" y="7158245"/>
            <a:ext cx="2475275" cy="2083757"/>
            <a:chOff x="3289052" y="7144718"/>
            <a:chExt cx="2078879" cy="176657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C9EC1B3-1BE8-4B7D-B4BF-EEE87156994C}"/>
                </a:ext>
              </a:extLst>
            </p:cNvPr>
            <p:cNvSpPr txBox="1"/>
            <p:nvPr/>
          </p:nvSpPr>
          <p:spPr>
            <a:xfrm>
              <a:off x="3314890" y="8480406"/>
              <a:ext cx="2053041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오늘의 분식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·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면 메뉴와 어울리는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고선호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고단백 사이드 구성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CBC0BC-57AD-45ED-B26E-5FE23217E864}"/>
                </a:ext>
              </a:extLst>
            </p:cNvPr>
            <p:cNvSpPr txBox="1"/>
            <p:nvPr/>
          </p:nvSpPr>
          <p:spPr>
            <a:xfrm>
              <a:off x="3445527" y="8238365"/>
              <a:ext cx="1811278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질리지 않는 분식 </a:t>
              </a:r>
              <a:r>
                <a: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· </a:t>
              </a: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면 요리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C6DFD9F-4CFF-4921-9841-E59983A63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591" y="7144718"/>
              <a:ext cx="1423023" cy="1072704"/>
            </a:xfrm>
            <a:prstGeom prst="rect">
              <a:avLst/>
            </a:prstGeom>
            <a:effectLst>
              <a:outerShdw blurRad="190500" dist="38100" dir="2700000" algn="tl" rotWithShape="0">
                <a:prstClr val="black">
                  <a:alpha val="61000"/>
                </a:prstClr>
              </a:outerShdw>
            </a:effectLst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0365-5331-4E7E-A315-EE7688C1C33D}"/>
                </a:ext>
              </a:extLst>
            </p:cNvPr>
            <p:cNvSpPr/>
            <p:nvPr/>
          </p:nvSpPr>
          <p:spPr>
            <a:xfrm rot="20246827">
              <a:off x="3289052" y="7197988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CF6332-928E-4DDA-8840-7D8669C7D25A}"/>
              </a:ext>
            </a:extLst>
          </p:cNvPr>
          <p:cNvGrpSpPr/>
          <p:nvPr/>
        </p:nvGrpSpPr>
        <p:grpSpPr>
          <a:xfrm>
            <a:off x="3564015" y="4772980"/>
            <a:ext cx="3015335" cy="2205245"/>
            <a:chOff x="3271425" y="4898831"/>
            <a:chExt cx="2346177" cy="172116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F2D633-5734-4F3C-ADA0-B712B8DF3FA2}"/>
                </a:ext>
              </a:extLst>
            </p:cNvPr>
            <p:cNvSpPr txBox="1"/>
            <p:nvPr/>
          </p:nvSpPr>
          <p:spPr>
            <a:xfrm>
              <a:off x="3271425" y="6189108"/>
              <a:ext cx="2346177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SNS,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유명맛집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TV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속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쿡방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메뉴 등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요즘 가장 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‘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핫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’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한 메뉴 제공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C6859-878D-4767-988D-61FA51DAA490}"/>
                </a:ext>
              </a:extLst>
            </p:cNvPr>
            <p:cNvSpPr txBox="1"/>
            <p:nvPr/>
          </p:nvSpPr>
          <p:spPr>
            <a:xfrm>
              <a:off x="3406814" y="5983207"/>
              <a:ext cx="2075398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오감만족 </a:t>
              </a:r>
              <a:r>
                <a:rPr lang="ko-KR" altLang="en-US" sz="12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트렌디</a:t>
              </a: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메뉴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25728AE-9F94-45CA-A73F-E54C9F398207}"/>
                </a:ext>
              </a:extLst>
            </p:cNvPr>
            <p:cNvSpPr/>
            <p:nvPr/>
          </p:nvSpPr>
          <p:spPr>
            <a:xfrm rot="20246827">
              <a:off x="3289052" y="4942830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1433B00F-1099-48CE-9EE2-34EB3658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0381993">
              <a:off x="3682784" y="4898831"/>
              <a:ext cx="977409" cy="109812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B49BFB-6C76-48EE-B375-9B47B6A87C1C}"/>
              </a:ext>
            </a:extLst>
          </p:cNvPr>
          <p:cNvGrpSpPr/>
          <p:nvPr/>
        </p:nvGrpSpPr>
        <p:grpSpPr>
          <a:xfrm>
            <a:off x="458670" y="7203250"/>
            <a:ext cx="3015335" cy="2120497"/>
            <a:chOff x="638690" y="7197988"/>
            <a:chExt cx="2502519" cy="171330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580491F-10E1-4D98-BD72-0C8A60E91725}"/>
                </a:ext>
              </a:extLst>
            </p:cNvPr>
            <p:cNvGrpSpPr/>
            <p:nvPr/>
          </p:nvGrpSpPr>
          <p:grpSpPr>
            <a:xfrm>
              <a:off x="638690" y="8238365"/>
              <a:ext cx="2484180" cy="672928"/>
              <a:chOff x="4801636" y="5177597"/>
              <a:chExt cx="2484180" cy="67292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AFF6B4-C53E-4B8D-ADA7-F20A39DB450F}"/>
                  </a:ext>
                </a:extLst>
              </p:cNvPr>
              <p:cNvSpPr txBox="1"/>
              <p:nvPr/>
            </p:nvSpPr>
            <p:spPr>
              <a:xfrm>
                <a:off x="4801636" y="5419638"/>
                <a:ext cx="2484180" cy="4308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부담스럽지 않은 메뉴 제공을 위해 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글루텐프리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면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현미면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등 차별화 식재료로 조리</a:t>
                </a:r>
                <a:endPara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D284F1-0DB8-4FAA-9B04-2A62AC35FE25}"/>
                  </a:ext>
                </a:extLst>
              </p:cNvPr>
              <p:cNvSpPr txBox="1"/>
              <p:nvPr/>
            </p:nvSpPr>
            <p:spPr>
              <a:xfrm>
                <a:off x="4947903" y="5177597"/>
                <a:ext cx="2191647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밀가루 부담 없는 차별화된 누들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3070FF9-6A8D-49C6-A236-CBE6BA69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535" t="1185" r="2194" b="1669"/>
            <a:stretch>
              <a:fillRect/>
            </a:stretch>
          </p:blipFill>
          <p:spPr>
            <a:xfrm>
              <a:off x="1191357" y="7398480"/>
              <a:ext cx="1037296" cy="709225"/>
            </a:xfrm>
            <a:custGeom>
              <a:avLst/>
              <a:gdLst>
                <a:gd name="connsiteX0" fmla="*/ 2943522 w 5887044"/>
                <a:gd name="connsiteY0" fmla="*/ 0 h 4025118"/>
                <a:gd name="connsiteX1" fmla="*/ 5887044 w 5887044"/>
                <a:gd name="connsiteY1" fmla="*/ 2012559 h 4025118"/>
                <a:gd name="connsiteX2" fmla="*/ 2943522 w 5887044"/>
                <a:gd name="connsiteY2" fmla="*/ 4025118 h 4025118"/>
                <a:gd name="connsiteX3" fmla="*/ 0 w 5887044"/>
                <a:gd name="connsiteY3" fmla="*/ 2012559 h 4025118"/>
                <a:gd name="connsiteX4" fmla="*/ 2943522 w 5887044"/>
                <a:gd name="connsiteY4" fmla="*/ 0 h 402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7044" h="4025118">
                  <a:moveTo>
                    <a:pt x="2943522" y="0"/>
                  </a:moveTo>
                  <a:cubicBezTo>
                    <a:pt x="4569184" y="0"/>
                    <a:pt x="5887044" y="901053"/>
                    <a:pt x="5887044" y="2012559"/>
                  </a:cubicBezTo>
                  <a:cubicBezTo>
                    <a:pt x="5887044" y="3124065"/>
                    <a:pt x="4569184" y="4025118"/>
                    <a:pt x="2943522" y="4025118"/>
                  </a:cubicBezTo>
                  <a:cubicBezTo>
                    <a:pt x="1317860" y="4025118"/>
                    <a:pt x="0" y="3124065"/>
                    <a:pt x="0" y="2012559"/>
                  </a:cubicBezTo>
                  <a:cubicBezTo>
                    <a:pt x="0" y="901053"/>
                    <a:pt x="1317860" y="0"/>
                    <a:pt x="2943522" y="0"/>
                  </a:cubicBezTo>
                  <a:close/>
                </a:path>
              </a:pathLst>
            </a:cu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D59737C-CF55-4824-B640-60D5A6A994C6}"/>
                </a:ext>
              </a:extLst>
            </p:cNvPr>
            <p:cNvGrpSpPr/>
            <p:nvPr/>
          </p:nvGrpSpPr>
          <p:grpSpPr>
            <a:xfrm>
              <a:off x="1706698" y="7498748"/>
              <a:ext cx="945303" cy="697328"/>
              <a:chOff x="-2683335" y="1649562"/>
              <a:chExt cx="3263443" cy="2912914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34C062B-B974-4EA9-8061-D0C401912CB2}"/>
                  </a:ext>
                </a:extLst>
              </p:cNvPr>
              <p:cNvSpPr/>
              <p:nvPr/>
            </p:nvSpPr>
            <p:spPr>
              <a:xfrm>
                <a:off x="-1968814" y="2073507"/>
                <a:ext cx="2081644" cy="22898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FEA6495-1928-4CC8-96D0-213B5B394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b="14356"/>
              <a:stretch/>
            </p:blipFill>
            <p:spPr>
              <a:xfrm>
                <a:off x="-2683335" y="1649562"/>
                <a:ext cx="3263443" cy="2912914"/>
              </a:xfrm>
              <a:prstGeom prst="rect">
                <a:avLst/>
              </a:prstGeom>
            </p:spPr>
          </p:pic>
        </p:grp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B3418BE-35D6-4CA3-80C0-D7581A11B74E}"/>
                </a:ext>
              </a:extLst>
            </p:cNvPr>
            <p:cNvSpPr/>
            <p:nvPr/>
          </p:nvSpPr>
          <p:spPr>
            <a:xfrm rot="20246827">
              <a:off x="955082" y="7197988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82F6646-3B08-4182-86BC-C0108ECA5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85566"/>
            <a:stretch/>
          </p:blipFill>
          <p:spPr>
            <a:xfrm rot="1112684">
              <a:off x="1618789" y="7334491"/>
              <a:ext cx="1522420" cy="229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58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9F5002-0139-4DEC-BDFD-F298D485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13832" t="11693" r="5826" b="12652"/>
          <a:stretch/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3E3C94-2AD5-4F66-B677-5204CF7E15F7}"/>
              </a:ext>
            </a:extLst>
          </p:cNvPr>
          <p:cNvSpPr/>
          <p:nvPr/>
        </p:nvSpPr>
        <p:spPr>
          <a:xfrm>
            <a:off x="0" y="0"/>
            <a:ext cx="6854824" cy="4412940"/>
          </a:xfrm>
          <a:prstGeom prst="rect">
            <a:avLst/>
          </a:prstGeom>
          <a:solidFill>
            <a:srgbClr val="CD004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F0C461-A28E-4C41-8C5A-65B7F26E43BC}"/>
              </a:ext>
            </a:extLst>
          </p:cNvPr>
          <p:cNvSpPr/>
          <p:nvPr/>
        </p:nvSpPr>
        <p:spPr>
          <a:xfrm>
            <a:off x="658599" y="702260"/>
            <a:ext cx="3477466" cy="1055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선택의 폭이 넓은 다채로운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세계 각국의 요리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38A7D4-D33A-4DBF-AE92-D202B6AAF3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6" t="16556" r="28395" b="72222"/>
          <a:stretch/>
        </p:blipFill>
        <p:spPr>
          <a:xfrm rot="1804462">
            <a:off x="-74944" y="1869150"/>
            <a:ext cx="1186298" cy="14221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377E0-8509-4BD1-9F48-4D3910670E33}"/>
              </a:ext>
            </a:extLst>
          </p:cNvPr>
          <p:cNvSpPr/>
          <p:nvPr/>
        </p:nvSpPr>
        <p:spPr>
          <a:xfrm>
            <a:off x="4509120" y="1037565"/>
            <a:ext cx="2250250" cy="70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태국의 향신료로 맛있게 볶은</a:t>
            </a:r>
            <a:endParaRPr lang="en-US" altLang="ko-KR" sz="10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카오팟무쌉</a:t>
            </a:r>
            <a:endParaRPr kumimoji="0" lang="ko-KR" altLang="en-US" sz="1050" b="0" i="0" u="none" strike="noStrike" kern="120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0FA589-C510-4B52-8577-1325D4DA70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3" t="50370" r="6829" b="35185"/>
          <a:stretch/>
        </p:blipFill>
        <p:spPr>
          <a:xfrm rot="483648">
            <a:off x="5061105" y="1987107"/>
            <a:ext cx="1456758" cy="155653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298A322-ABC7-4501-B335-3E05F6EEC620}"/>
              </a:ext>
            </a:extLst>
          </p:cNvPr>
          <p:cNvCxnSpPr/>
          <p:nvPr/>
        </p:nvCxnSpPr>
        <p:spPr>
          <a:xfrm>
            <a:off x="1458000" y="677525"/>
            <a:ext cx="5400000" cy="0"/>
          </a:xfrm>
          <a:prstGeom prst="line">
            <a:avLst/>
          </a:prstGeom>
          <a:ln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D9F95DE9-A137-4D09-8C30-E78CA4CEC6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5" y="13121"/>
            <a:ext cx="2210057" cy="72008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C0868A-EE00-4EF6-BCF6-BC68E8201E14}"/>
              </a:ext>
            </a:extLst>
          </p:cNvPr>
          <p:cNvSpPr/>
          <p:nvPr/>
        </p:nvSpPr>
        <p:spPr>
          <a:xfrm>
            <a:off x="3829402" y="3931605"/>
            <a:ext cx="3045965" cy="34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최상의 화력을 이용해 전문 </a:t>
            </a:r>
            <a:r>
              <a:rPr lang="ko-KR" altLang="en-US" sz="12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셰프가</a:t>
            </a: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요리하는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세계 각국의 문화가 담긴 음식 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모서리가 둥근 직사각형 80">
            <a:extLst>
              <a:ext uri="{FF2B5EF4-FFF2-40B4-BE49-F238E27FC236}">
                <a16:creationId xmlns:a16="http://schemas.microsoft.com/office/drawing/2014/main" id="{97B93B99-6B3E-46C0-8EC0-E4ACD206AE26}"/>
              </a:ext>
            </a:extLst>
          </p:cNvPr>
          <p:cNvSpPr/>
          <p:nvPr/>
        </p:nvSpPr>
        <p:spPr>
          <a:xfrm>
            <a:off x="3773419" y="3827875"/>
            <a:ext cx="3045965" cy="5301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302229B-6F8B-449B-92A8-2F624DEE23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0" y="1442610"/>
            <a:ext cx="3151561" cy="230575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198CC5-5735-462B-B9C1-A9DE362710C9}"/>
              </a:ext>
            </a:extLst>
          </p:cNvPr>
          <p:cNvGrpSpPr/>
          <p:nvPr/>
        </p:nvGrpSpPr>
        <p:grpSpPr>
          <a:xfrm flipV="1">
            <a:off x="2978951" y="1477045"/>
            <a:ext cx="1586888" cy="1135694"/>
            <a:chOff x="2061308" y="2509712"/>
            <a:chExt cx="534331" cy="363669"/>
          </a:xfrm>
        </p:grpSpPr>
        <p:sp>
          <p:nvSpPr>
            <p:cNvPr id="23" name="자유형 45">
              <a:extLst>
                <a:ext uri="{FF2B5EF4-FFF2-40B4-BE49-F238E27FC236}">
                  <a16:creationId xmlns:a16="http://schemas.microsoft.com/office/drawing/2014/main" id="{A6B8CD58-98AD-4357-BBE9-F845F51BEAA3}"/>
                </a:ext>
              </a:extLst>
            </p:cNvPr>
            <p:cNvSpPr/>
            <p:nvPr/>
          </p:nvSpPr>
          <p:spPr>
            <a:xfrm>
              <a:off x="2127870" y="2541316"/>
              <a:ext cx="467769" cy="332065"/>
            </a:xfrm>
            <a:custGeom>
              <a:avLst/>
              <a:gdLst>
                <a:gd name="connsiteX0" fmla="*/ 546100 w 546100"/>
                <a:gd name="connsiteY0" fmla="*/ 241300 h 241300"/>
                <a:gd name="connsiteX1" fmla="*/ 406400 w 546100"/>
                <a:gd name="connsiteY1" fmla="*/ 0 h 241300"/>
                <a:gd name="connsiteX2" fmla="*/ 0 w 546100"/>
                <a:gd name="connsiteY2" fmla="*/ 0 h 241300"/>
                <a:gd name="connsiteX0" fmla="*/ 639919 w 639919"/>
                <a:gd name="connsiteY0" fmla="*/ 637540 h 637540"/>
                <a:gd name="connsiteX1" fmla="*/ 406400 w 639919"/>
                <a:gd name="connsiteY1" fmla="*/ 0 h 637540"/>
                <a:gd name="connsiteX2" fmla="*/ 0 w 639919"/>
                <a:gd name="connsiteY2" fmla="*/ 0 h 6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19" h="637540">
                  <a:moveTo>
                    <a:pt x="639919" y="637540"/>
                  </a:moveTo>
                  <a:lnTo>
                    <a:pt x="40640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E7D8D5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7AB5259-E8AE-4421-90A9-0283FACB20FA}"/>
                </a:ext>
              </a:extLst>
            </p:cNvPr>
            <p:cNvGrpSpPr/>
            <p:nvPr/>
          </p:nvGrpSpPr>
          <p:grpSpPr>
            <a:xfrm>
              <a:off x="2061308" y="2509712"/>
              <a:ext cx="87576" cy="65797"/>
              <a:chOff x="2035719" y="2361683"/>
              <a:chExt cx="104981" cy="7887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9FC6338-5E16-4001-B475-447C42DB26CB}"/>
                  </a:ext>
                </a:extLst>
              </p:cNvPr>
              <p:cNvSpPr/>
              <p:nvPr/>
            </p:nvSpPr>
            <p:spPr>
              <a:xfrm>
                <a:off x="2035719" y="2361683"/>
                <a:ext cx="104981" cy="78874"/>
              </a:xfrm>
              <a:prstGeom prst="ellipse">
                <a:avLst/>
              </a:prstGeom>
              <a:solidFill>
                <a:srgbClr val="E7D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A8BD03A-8B64-4C28-90C0-B0E72BD9586E}"/>
                  </a:ext>
                </a:extLst>
              </p:cNvPr>
              <p:cNvSpPr/>
              <p:nvPr/>
            </p:nvSpPr>
            <p:spPr>
              <a:xfrm>
                <a:off x="2061868" y="2376150"/>
                <a:ext cx="52682" cy="47893"/>
              </a:xfrm>
              <a:prstGeom prst="ellipse">
                <a:avLst/>
              </a:prstGeom>
              <a:solidFill>
                <a:srgbClr val="AEA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62ED5B-CF0E-4384-9F78-419099986989}"/>
              </a:ext>
            </a:extLst>
          </p:cNvPr>
          <p:cNvSpPr/>
          <p:nvPr/>
        </p:nvSpPr>
        <p:spPr>
          <a:xfrm rot="20486889">
            <a:off x="4262228" y="965661"/>
            <a:ext cx="432000" cy="21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Hot!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CB60DA-D02B-446C-AE04-B9EC5FF621C9}"/>
              </a:ext>
            </a:extLst>
          </p:cNvPr>
          <p:cNvGrpSpPr/>
          <p:nvPr/>
        </p:nvGrpSpPr>
        <p:grpSpPr>
          <a:xfrm>
            <a:off x="3564015" y="7248255"/>
            <a:ext cx="2888754" cy="2186082"/>
            <a:chOff x="3383995" y="7252193"/>
            <a:chExt cx="2528714" cy="177709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2268134-D094-4A72-9800-54C907695F91}"/>
                </a:ext>
              </a:extLst>
            </p:cNvPr>
            <p:cNvSpPr txBox="1"/>
            <p:nvPr/>
          </p:nvSpPr>
          <p:spPr>
            <a:xfrm>
              <a:off x="3383995" y="8598405"/>
              <a:ext cx="2528714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한식 메뉴 외 세계 유명 덮밥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비빔밥 제공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나라의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식문화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체험</a:t>
              </a:r>
              <a:endParaRPr lang="ko-KR" altLang="en-US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D8AB68F-4C88-4494-9678-00573318B347}"/>
                </a:ext>
              </a:extLst>
            </p:cNvPr>
            <p:cNvSpPr txBox="1"/>
            <p:nvPr/>
          </p:nvSpPr>
          <p:spPr>
            <a:xfrm>
              <a:off x="3957358" y="8392504"/>
              <a:ext cx="1381988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덮밥 </a:t>
              </a:r>
              <a:r>
                <a:rPr lang="ko-KR" altLang="en-US" sz="12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푸드트립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E391447-4AE0-4BF9-845D-FB16D34D6CC1}"/>
                </a:ext>
              </a:extLst>
            </p:cNvPr>
            <p:cNvSpPr/>
            <p:nvPr/>
          </p:nvSpPr>
          <p:spPr>
            <a:xfrm rot="20246827">
              <a:off x="3558396" y="7352127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90" name="그림 89" descr="베트남식 매운닭고기 덮밥..(카오랏카파오..르번미)">
              <a:extLst>
                <a:ext uri="{FF2B5EF4-FFF2-40B4-BE49-F238E27FC236}">
                  <a16:creationId xmlns:a16="http://schemas.microsoft.com/office/drawing/2014/main" id="{27137D04-87CD-40AB-A9D7-76B015E44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2" t="17857" r="10562" b="3246"/>
            <a:stretch>
              <a:fillRect/>
            </a:stretch>
          </p:blipFill>
          <p:spPr bwMode="auto">
            <a:xfrm>
              <a:off x="4465747" y="7252193"/>
              <a:ext cx="945322" cy="693270"/>
            </a:xfrm>
            <a:custGeom>
              <a:avLst/>
              <a:gdLst>
                <a:gd name="connsiteX0" fmla="*/ 1949291 w 5379720"/>
                <a:gd name="connsiteY0" fmla="*/ 0 h 3945321"/>
                <a:gd name="connsiteX1" fmla="*/ 1989773 w 5379720"/>
                <a:gd name="connsiteY1" fmla="*/ 4762 h 3945321"/>
                <a:gd name="connsiteX2" fmla="*/ 2125504 w 5379720"/>
                <a:gd name="connsiteY2" fmla="*/ 54768 h 3945321"/>
                <a:gd name="connsiteX3" fmla="*/ 2149316 w 5379720"/>
                <a:gd name="connsiteY3" fmla="*/ 78581 h 3945321"/>
                <a:gd name="connsiteX4" fmla="*/ 2204085 w 5379720"/>
                <a:gd name="connsiteY4" fmla="*/ 76200 h 3945321"/>
                <a:gd name="connsiteX5" fmla="*/ 2301716 w 5379720"/>
                <a:gd name="connsiteY5" fmla="*/ 152400 h 3945321"/>
                <a:gd name="connsiteX6" fmla="*/ 2389823 w 5379720"/>
                <a:gd name="connsiteY6" fmla="*/ 121443 h 3945321"/>
                <a:gd name="connsiteX7" fmla="*/ 2425541 w 5379720"/>
                <a:gd name="connsiteY7" fmla="*/ 138112 h 3945321"/>
                <a:gd name="connsiteX8" fmla="*/ 2480310 w 5379720"/>
                <a:gd name="connsiteY8" fmla="*/ 114300 h 3945321"/>
                <a:gd name="connsiteX9" fmla="*/ 2521094 w 5379720"/>
                <a:gd name="connsiteY9" fmla="*/ 146928 h 3945321"/>
                <a:gd name="connsiteX10" fmla="*/ 2617891 w 5379720"/>
                <a:gd name="connsiteY10" fmla="*/ 140351 h 3945321"/>
                <a:gd name="connsiteX11" fmla="*/ 2623185 w 5379720"/>
                <a:gd name="connsiteY11" fmla="*/ 128587 h 3945321"/>
                <a:gd name="connsiteX12" fmla="*/ 2582704 w 5379720"/>
                <a:gd name="connsiteY12" fmla="*/ 104775 h 3945321"/>
                <a:gd name="connsiteX13" fmla="*/ 2697004 w 5379720"/>
                <a:gd name="connsiteY13" fmla="*/ 73818 h 3945321"/>
                <a:gd name="connsiteX14" fmla="*/ 2723198 w 5379720"/>
                <a:gd name="connsiteY14" fmla="*/ 76200 h 3945321"/>
                <a:gd name="connsiteX15" fmla="*/ 2837498 w 5379720"/>
                <a:gd name="connsiteY15" fmla="*/ 42862 h 3945321"/>
                <a:gd name="connsiteX16" fmla="*/ 2851785 w 5379720"/>
                <a:gd name="connsiteY16" fmla="*/ 64293 h 3945321"/>
                <a:gd name="connsiteX17" fmla="*/ 2708910 w 5379720"/>
                <a:gd name="connsiteY17" fmla="*/ 123825 h 3945321"/>
                <a:gd name="connsiteX18" fmla="*/ 2699774 w 5379720"/>
                <a:gd name="connsiteY18" fmla="*/ 134788 h 3945321"/>
                <a:gd name="connsiteX19" fmla="*/ 2733388 w 5379720"/>
                <a:gd name="connsiteY19" fmla="*/ 132504 h 3945321"/>
                <a:gd name="connsiteX20" fmla="*/ 2974777 w 5379720"/>
                <a:gd name="connsiteY20" fmla="*/ 135895 h 3945321"/>
                <a:gd name="connsiteX21" fmla="*/ 3208878 w 5379720"/>
                <a:gd name="connsiteY21" fmla="*/ 158335 h 3945321"/>
                <a:gd name="connsiteX22" fmla="*/ 3225641 w 5379720"/>
                <a:gd name="connsiteY22" fmla="*/ 126206 h 3945321"/>
                <a:gd name="connsiteX23" fmla="*/ 3299460 w 5379720"/>
                <a:gd name="connsiteY23" fmla="*/ 54768 h 3945321"/>
                <a:gd name="connsiteX24" fmla="*/ 3358991 w 5379720"/>
                <a:gd name="connsiteY24" fmla="*/ 19050 h 3945321"/>
                <a:gd name="connsiteX25" fmla="*/ 3394710 w 5379720"/>
                <a:gd name="connsiteY25" fmla="*/ 64293 h 3945321"/>
                <a:gd name="connsiteX26" fmla="*/ 3439954 w 5379720"/>
                <a:gd name="connsiteY26" fmla="*/ 85725 h 3945321"/>
                <a:gd name="connsiteX27" fmla="*/ 3454241 w 5379720"/>
                <a:gd name="connsiteY27" fmla="*/ 150018 h 3945321"/>
                <a:gd name="connsiteX28" fmla="*/ 3460477 w 5379720"/>
                <a:gd name="connsiteY28" fmla="*/ 204064 h 3945321"/>
                <a:gd name="connsiteX29" fmla="*/ 3670578 w 5379720"/>
                <a:gd name="connsiteY29" fmla="*/ 259856 h 3945321"/>
                <a:gd name="connsiteX30" fmla="*/ 4169309 w 5379720"/>
                <a:gd name="connsiteY30" fmla="*/ 471737 h 3945321"/>
                <a:gd name="connsiteX31" fmla="*/ 4305126 w 5379720"/>
                <a:gd name="connsiteY31" fmla="*/ 553272 h 3945321"/>
                <a:gd name="connsiteX32" fmla="*/ 4465320 w 5379720"/>
                <a:gd name="connsiteY32" fmla="*/ 585311 h 3945321"/>
                <a:gd name="connsiteX33" fmla="*/ 4625340 w 5379720"/>
                <a:gd name="connsiteY33" fmla="*/ 653891 h 3945321"/>
                <a:gd name="connsiteX34" fmla="*/ 4861560 w 5379720"/>
                <a:gd name="connsiteY34" fmla="*/ 676751 h 3945321"/>
                <a:gd name="connsiteX35" fmla="*/ 4899660 w 5379720"/>
                <a:gd name="connsiteY35" fmla="*/ 691991 h 3945321"/>
                <a:gd name="connsiteX36" fmla="*/ 5379720 w 5379720"/>
                <a:gd name="connsiteY36" fmla="*/ 1248251 h 3945321"/>
                <a:gd name="connsiteX37" fmla="*/ 5288280 w 5379720"/>
                <a:gd name="connsiteY37" fmla="*/ 1362551 h 3945321"/>
                <a:gd name="connsiteX38" fmla="*/ 5173980 w 5379720"/>
                <a:gd name="connsiteY38" fmla="*/ 1484471 h 3945321"/>
                <a:gd name="connsiteX39" fmla="*/ 5158740 w 5379720"/>
                <a:gd name="connsiteY39" fmla="*/ 1583531 h 3945321"/>
                <a:gd name="connsiteX40" fmla="*/ 5152421 w 5379720"/>
                <a:gd name="connsiteY40" fmla="*/ 1605647 h 3945321"/>
                <a:gd name="connsiteX41" fmla="*/ 5180926 w 5379720"/>
                <a:gd name="connsiteY41" fmla="*/ 1699688 h 3945321"/>
                <a:gd name="connsiteX42" fmla="*/ 5226042 w 5379720"/>
                <a:gd name="connsiteY42" fmla="*/ 2167609 h 3945321"/>
                <a:gd name="connsiteX43" fmla="*/ 2766037 w 5379720"/>
                <a:gd name="connsiteY43" fmla="*/ 3940863 h 3945321"/>
                <a:gd name="connsiteX44" fmla="*/ 858724 w 5379720"/>
                <a:gd name="connsiteY44" fmla="*/ 2994917 h 3945321"/>
                <a:gd name="connsiteX45" fmla="*/ 855411 w 5379720"/>
                <a:gd name="connsiteY45" fmla="*/ 2989971 h 3945321"/>
                <a:gd name="connsiteX46" fmla="*/ 845820 w 5379720"/>
                <a:gd name="connsiteY46" fmla="*/ 2985611 h 3945321"/>
                <a:gd name="connsiteX47" fmla="*/ 701040 w 5379720"/>
                <a:gd name="connsiteY47" fmla="*/ 2924651 h 3945321"/>
                <a:gd name="connsiteX48" fmla="*/ 563880 w 5379720"/>
                <a:gd name="connsiteY48" fmla="*/ 2901791 h 3945321"/>
                <a:gd name="connsiteX49" fmla="*/ 228600 w 5379720"/>
                <a:gd name="connsiteY49" fmla="*/ 2924651 h 3945321"/>
                <a:gd name="connsiteX50" fmla="*/ 137160 w 5379720"/>
                <a:gd name="connsiteY50" fmla="*/ 2833211 h 3945321"/>
                <a:gd name="connsiteX51" fmla="*/ 99060 w 5379720"/>
                <a:gd name="connsiteY51" fmla="*/ 2764631 h 3945321"/>
                <a:gd name="connsiteX52" fmla="*/ 0 w 5379720"/>
                <a:gd name="connsiteY52" fmla="*/ 1941671 h 3945321"/>
                <a:gd name="connsiteX53" fmla="*/ 30480 w 5379720"/>
                <a:gd name="connsiteY53" fmla="*/ 1926431 h 3945321"/>
                <a:gd name="connsiteX54" fmla="*/ 190500 w 5379720"/>
                <a:gd name="connsiteY54" fmla="*/ 1819751 h 3945321"/>
                <a:gd name="connsiteX55" fmla="*/ 411480 w 5379720"/>
                <a:gd name="connsiteY55" fmla="*/ 1644491 h 3945321"/>
                <a:gd name="connsiteX56" fmla="*/ 610148 w 5379720"/>
                <a:gd name="connsiteY56" fmla="*/ 1458641 h 3945321"/>
                <a:gd name="connsiteX57" fmla="*/ 651713 w 5379720"/>
                <a:gd name="connsiteY57" fmla="*/ 1349219 h 3945321"/>
                <a:gd name="connsiteX58" fmla="*/ 1839345 w 5379720"/>
                <a:gd name="connsiteY58" fmla="*/ 303916 h 3945321"/>
                <a:gd name="connsiteX59" fmla="*/ 1994672 w 5379720"/>
                <a:gd name="connsiteY59" fmla="*/ 253091 h 3945321"/>
                <a:gd name="connsiteX60" fmla="*/ 1956435 w 5379720"/>
                <a:gd name="connsiteY60" fmla="*/ 150018 h 3945321"/>
                <a:gd name="connsiteX61" fmla="*/ 1939766 w 5379720"/>
                <a:gd name="connsiteY61" fmla="*/ 30956 h 394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379720" h="3945321">
                  <a:moveTo>
                    <a:pt x="1949291" y="0"/>
                  </a:moveTo>
                  <a:lnTo>
                    <a:pt x="1989773" y="4762"/>
                  </a:lnTo>
                  <a:lnTo>
                    <a:pt x="2125504" y="54768"/>
                  </a:lnTo>
                  <a:lnTo>
                    <a:pt x="2149316" y="78581"/>
                  </a:lnTo>
                  <a:lnTo>
                    <a:pt x="2204085" y="76200"/>
                  </a:lnTo>
                  <a:lnTo>
                    <a:pt x="2301716" y="152400"/>
                  </a:lnTo>
                  <a:lnTo>
                    <a:pt x="2389823" y="121443"/>
                  </a:lnTo>
                  <a:lnTo>
                    <a:pt x="2425541" y="138112"/>
                  </a:lnTo>
                  <a:lnTo>
                    <a:pt x="2480310" y="114300"/>
                  </a:lnTo>
                  <a:lnTo>
                    <a:pt x="2521094" y="146928"/>
                  </a:lnTo>
                  <a:lnTo>
                    <a:pt x="2617891" y="140351"/>
                  </a:lnTo>
                  <a:lnTo>
                    <a:pt x="2623185" y="128587"/>
                  </a:lnTo>
                  <a:lnTo>
                    <a:pt x="2582704" y="104775"/>
                  </a:lnTo>
                  <a:lnTo>
                    <a:pt x="2697004" y="73818"/>
                  </a:lnTo>
                  <a:lnTo>
                    <a:pt x="2723198" y="76200"/>
                  </a:lnTo>
                  <a:lnTo>
                    <a:pt x="2837498" y="42862"/>
                  </a:lnTo>
                  <a:lnTo>
                    <a:pt x="2851785" y="64293"/>
                  </a:lnTo>
                  <a:lnTo>
                    <a:pt x="2708910" y="123825"/>
                  </a:lnTo>
                  <a:lnTo>
                    <a:pt x="2699774" y="134788"/>
                  </a:lnTo>
                  <a:lnTo>
                    <a:pt x="2733388" y="132504"/>
                  </a:lnTo>
                  <a:cubicBezTo>
                    <a:pt x="2812934" y="130354"/>
                    <a:pt x="2893465" y="131434"/>
                    <a:pt x="2974777" y="135895"/>
                  </a:cubicBezTo>
                  <a:lnTo>
                    <a:pt x="3208878" y="158335"/>
                  </a:lnTo>
                  <a:lnTo>
                    <a:pt x="3225641" y="126206"/>
                  </a:lnTo>
                  <a:lnTo>
                    <a:pt x="3299460" y="54768"/>
                  </a:lnTo>
                  <a:lnTo>
                    <a:pt x="3358991" y="19050"/>
                  </a:lnTo>
                  <a:lnTo>
                    <a:pt x="3394710" y="64293"/>
                  </a:lnTo>
                  <a:lnTo>
                    <a:pt x="3439954" y="85725"/>
                  </a:lnTo>
                  <a:lnTo>
                    <a:pt x="3454241" y="150018"/>
                  </a:lnTo>
                  <a:lnTo>
                    <a:pt x="3460477" y="204064"/>
                  </a:lnTo>
                  <a:lnTo>
                    <a:pt x="3670578" y="259856"/>
                  </a:lnTo>
                  <a:cubicBezTo>
                    <a:pt x="3847895" y="314884"/>
                    <a:pt x="4015049" y="386332"/>
                    <a:pt x="4169309" y="471737"/>
                  </a:cubicBezTo>
                  <a:lnTo>
                    <a:pt x="4305126" y="553272"/>
                  </a:lnTo>
                  <a:lnTo>
                    <a:pt x="4465320" y="585311"/>
                  </a:lnTo>
                  <a:lnTo>
                    <a:pt x="4625340" y="653891"/>
                  </a:lnTo>
                  <a:lnTo>
                    <a:pt x="4861560" y="676751"/>
                  </a:lnTo>
                  <a:lnTo>
                    <a:pt x="4899660" y="691991"/>
                  </a:lnTo>
                  <a:lnTo>
                    <a:pt x="5379720" y="1248251"/>
                  </a:lnTo>
                  <a:lnTo>
                    <a:pt x="5288280" y="1362551"/>
                  </a:lnTo>
                  <a:lnTo>
                    <a:pt x="5173980" y="1484471"/>
                  </a:lnTo>
                  <a:lnTo>
                    <a:pt x="5158740" y="1583531"/>
                  </a:lnTo>
                  <a:lnTo>
                    <a:pt x="5152421" y="1605647"/>
                  </a:lnTo>
                  <a:lnTo>
                    <a:pt x="5180926" y="1699688"/>
                  </a:lnTo>
                  <a:cubicBezTo>
                    <a:pt x="5218874" y="1850744"/>
                    <a:pt x="5234824" y="2007539"/>
                    <a:pt x="5226042" y="2167609"/>
                  </a:cubicBezTo>
                  <a:cubicBezTo>
                    <a:pt x="5168400" y="3218322"/>
                    <a:pt x="4067018" y="4012235"/>
                    <a:pt x="2766037" y="3940863"/>
                  </a:cubicBezTo>
                  <a:cubicBezTo>
                    <a:pt x="1952924" y="3896256"/>
                    <a:pt x="1254286" y="3524205"/>
                    <a:pt x="858724" y="2994917"/>
                  </a:cubicBezTo>
                  <a:lnTo>
                    <a:pt x="855411" y="2989971"/>
                  </a:lnTo>
                  <a:lnTo>
                    <a:pt x="845820" y="2985611"/>
                  </a:lnTo>
                  <a:lnTo>
                    <a:pt x="701040" y="2924651"/>
                  </a:lnTo>
                  <a:lnTo>
                    <a:pt x="563880" y="2901791"/>
                  </a:lnTo>
                  <a:lnTo>
                    <a:pt x="228600" y="2924651"/>
                  </a:lnTo>
                  <a:lnTo>
                    <a:pt x="137160" y="2833211"/>
                  </a:lnTo>
                  <a:lnTo>
                    <a:pt x="99060" y="2764631"/>
                  </a:lnTo>
                  <a:lnTo>
                    <a:pt x="0" y="1941671"/>
                  </a:lnTo>
                  <a:lnTo>
                    <a:pt x="30480" y="1926431"/>
                  </a:lnTo>
                  <a:lnTo>
                    <a:pt x="190500" y="1819751"/>
                  </a:lnTo>
                  <a:lnTo>
                    <a:pt x="411480" y="1644491"/>
                  </a:lnTo>
                  <a:lnTo>
                    <a:pt x="610148" y="1458641"/>
                  </a:lnTo>
                  <a:lnTo>
                    <a:pt x="651713" y="1349219"/>
                  </a:lnTo>
                  <a:cubicBezTo>
                    <a:pt x="861397" y="882708"/>
                    <a:pt x="1292447" y="508921"/>
                    <a:pt x="1839345" y="303916"/>
                  </a:cubicBezTo>
                  <a:lnTo>
                    <a:pt x="1994672" y="253091"/>
                  </a:lnTo>
                  <a:lnTo>
                    <a:pt x="1956435" y="150018"/>
                  </a:lnTo>
                  <a:lnTo>
                    <a:pt x="1939766" y="30956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한옥마을 전주비빔밥">
              <a:extLst>
                <a:ext uri="{FF2B5EF4-FFF2-40B4-BE49-F238E27FC236}">
                  <a16:creationId xmlns:a16="http://schemas.microsoft.com/office/drawing/2014/main" id="{848AED60-D043-4D91-B35B-BA6C4888D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6497">
              <a:off x="3974658" y="7486605"/>
              <a:ext cx="670430" cy="670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127334D-BD56-4657-9F8D-D6960AF81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58038" y="7671445"/>
              <a:ext cx="976620" cy="71827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05EC2B-AB2D-46A0-8205-497DFC689560}"/>
              </a:ext>
            </a:extLst>
          </p:cNvPr>
          <p:cNvGrpSpPr/>
          <p:nvPr/>
        </p:nvGrpSpPr>
        <p:grpSpPr>
          <a:xfrm>
            <a:off x="3609020" y="4862989"/>
            <a:ext cx="2644370" cy="1968307"/>
            <a:chOff x="3457163" y="5041096"/>
            <a:chExt cx="2346177" cy="166710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ACC4625-D59C-44CB-9ABE-EC281AEA2C03}"/>
                </a:ext>
              </a:extLst>
            </p:cNvPr>
            <p:cNvSpPr/>
            <p:nvPr/>
          </p:nvSpPr>
          <p:spPr>
            <a:xfrm rot="20246827">
              <a:off x="3558396" y="5096969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5F1797A6-DE18-42B1-8343-9B60179D7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4" t="21374" r="21427" b="15846"/>
            <a:stretch/>
          </p:blipFill>
          <p:spPr>
            <a:xfrm>
              <a:off x="4551563" y="5041096"/>
              <a:ext cx="924806" cy="924806"/>
            </a:xfrm>
            <a:custGeom>
              <a:avLst/>
              <a:gdLst>
                <a:gd name="connsiteX0" fmla="*/ 1207115 w 2414230"/>
                <a:gd name="connsiteY0" fmla="*/ 0 h 2414230"/>
                <a:gd name="connsiteX1" fmla="*/ 2414230 w 2414230"/>
                <a:gd name="connsiteY1" fmla="*/ 1207115 h 2414230"/>
                <a:gd name="connsiteX2" fmla="*/ 1207115 w 2414230"/>
                <a:gd name="connsiteY2" fmla="*/ 2414230 h 2414230"/>
                <a:gd name="connsiteX3" fmla="*/ 0 w 2414230"/>
                <a:gd name="connsiteY3" fmla="*/ 1207115 h 2414230"/>
                <a:gd name="connsiteX4" fmla="*/ 1207115 w 2414230"/>
                <a:gd name="connsiteY4" fmla="*/ 0 h 24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230" h="2414230">
                  <a:moveTo>
                    <a:pt x="1207115" y="0"/>
                  </a:moveTo>
                  <a:cubicBezTo>
                    <a:pt x="1873786" y="0"/>
                    <a:pt x="2414230" y="540444"/>
                    <a:pt x="2414230" y="1207115"/>
                  </a:cubicBezTo>
                  <a:cubicBezTo>
                    <a:pt x="2414230" y="1873786"/>
                    <a:pt x="1873786" y="2414230"/>
                    <a:pt x="1207115" y="2414230"/>
                  </a:cubicBezTo>
                  <a:cubicBezTo>
                    <a:pt x="540444" y="2414230"/>
                    <a:pt x="0" y="1873786"/>
                    <a:pt x="0" y="1207115"/>
                  </a:cubicBezTo>
                  <a:cubicBezTo>
                    <a:pt x="0" y="540444"/>
                    <a:pt x="540444" y="0"/>
                    <a:pt x="1207115" y="0"/>
                  </a:cubicBezTo>
                  <a:close/>
                </a:path>
              </a:pathLst>
            </a:cu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B01FA6A-BBAA-4B9E-9F79-1C9D72A08F0F}"/>
                </a:ext>
              </a:extLst>
            </p:cNvPr>
            <p:cNvGrpSpPr/>
            <p:nvPr/>
          </p:nvGrpSpPr>
          <p:grpSpPr>
            <a:xfrm>
              <a:off x="3457163" y="6137346"/>
              <a:ext cx="2346177" cy="570850"/>
              <a:chOff x="5151903" y="2922439"/>
              <a:chExt cx="2346177" cy="57085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62F2242-0B5D-44D1-AB96-485FA9A2FBDE}"/>
                  </a:ext>
                </a:extLst>
              </p:cNvPr>
              <p:cNvSpPr txBox="1"/>
              <p:nvPr/>
            </p:nvSpPr>
            <p:spPr>
              <a:xfrm>
                <a:off x="5151903" y="3128340"/>
                <a:ext cx="2346177" cy="364949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채소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섭취율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증진을 위해 누구나 좋아하는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미국식 샌드위치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프랑스식 토마토제육덮밥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4BF0C6-08C5-42E7-8739-97215627D31B}"/>
                  </a:ext>
                </a:extLst>
              </p:cNvPr>
              <p:cNvSpPr txBox="1"/>
              <p:nvPr/>
            </p:nvSpPr>
            <p:spPr>
              <a:xfrm>
                <a:off x="5422682" y="2922439"/>
                <a:ext cx="180461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채소 맛있게 먹기</a:t>
                </a:r>
                <a:r>
                  <a:rPr lang="en-US" altLang="ko-KR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!</a:t>
                </a:r>
              </a:p>
            </p:txBody>
          </p:sp>
        </p:grp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269E902E-BCB0-45B6-A9EF-93648B0D4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32" t="9278" r="1563" b="15769"/>
            <a:stretch/>
          </p:blipFill>
          <p:spPr>
            <a:xfrm>
              <a:off x="3814457" y="5431514"/>
              <a:ext cx="1287817" cy="67668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14C37F-7A40-4A34-B9D4-550EDD5B0AC0}"/>
              </a:ext>
            </a:extLst>
          </p:cNvPr>
          <p:cNvGrpSpPr/>
          <p:nvPr/>
        </p:nvGrpSpPr>
        <p:grpSpPr>
          <a:xfrm>
            <a:off x="368660" y="4772980"/>
            <a:ext cx="3141881" cy="2226179"/>
            <a:chOff x="913196" y="4933340"/>
            <a:chExt cx="2687355" cy="1840794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A0B26B5-6F2C-4D50-9CDE-213C1AB2828F}"/>
                </a:ext>
              </a:extLst>
            </p:cNvPr>
            <p:cNvSpPr/>
            <p:nvPr/>
          </p:nvSpPr>
          <p:spPr>
            <a:xfrm rot="20246827">
              <a:off x="1224426" y="5096969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  <a:defRPr/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AF5FB9B-4BF9-4FEA-9EFC-06D6C6296F76}"/>
                </a:ext>
              </a:extLst>
            </p:cNvPr>
            <p:cNvGrpSpPr/>
            <p:nvPr/>
          </p:nvGrpSpPr>
          <p:grpSpPr>
            <a:xfrm>
              <a:off x="913196" y="6137346"/>
              <a:ext cx="2687355" cy="636788"/>
              <a:chOff x="4753014" y="2899046"/>
              <a:chExt cx="2687355" cy="63678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D193350-06E7-4E5F-8FF4-3A7D6DB55111}"/>
                  </a:ext>
                </a:extLst>
              </p:cNvPr>
              <p:cNvSpPr txBox="1"/>
              <p:nvPr/>
            </p:nvSpPr>
            <p:spPr>
              <a:xfrm>
                <a:off x="4753014" y="3104947"/>
                <a:ext cx="2687355" cy="4308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일본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텐동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베트남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반쎄오</a:t>
                </a:r>
                <a:r>
                  <a:rPr lang="en-US" altLang="ko-KR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대만 </a:t>
                </a:r>
                <a:r>
                  <a:rPr lang="ko-KR" altLang="en-US" sz="1100" spc="-10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마늘쫑볶음밥</a:t>
                </a: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등 다양한 글로벌 메뉴 제공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6FB3311-DDA9-4785-9846-30676602672A}"/>
                  </a:ext>
                </a:extLst>
              </p:cNvPr>
              <p:cNvSpPr txBox="1"/>
              <p:nvPr/>
            </p:nvSpPr>
            <p:spPr>
              <a:xfrm>
                <a:off x="5194382" y="2899046"/>
                <a:ext cx="180461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각 나라의 대표 메뉴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4D1CBB08-45AC-442A-B80C-CA7F60AE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38" b="97293" l="2318" r="96689">
                          <a14:foregroundMark x1="50828" y1="64298" x2="46854" y2="70558"/>
                          <a14:foregroundMark x1="66060" y1="60068" x2="78974" y2="63452"/>
                          <a14:foregroundMark x1="11755" y1="31641" x2="18212" y2="20981"/>
                          <a14:foregroundMark x1="19868" y1="20474" x2="32119" y2="10829"/>
                          <a14:foregroundMark x1="34272" y1="10152" x2="44205" y2="7107"/>
                          <a14:foregroundMark x1="46523" y1="6937" x2="59272" y2="8122"/>
                          <a14:foregroundMark x1="53311" y1="6768" x2="60596" y2="8122"/>
                          <a14:foregroundMark x1="51159" y1="6091" x2="52483" y2="6430"/>
                          <a14:foregroundMark x1="61589" y1="8629" x2="72351" y2="13198"/>
                          <a14:foregroundMark x1="65397" y1="9475" x2="70530" y2="12690"/>
                          <a14:foregroundMark x1="73510" y1="13536" x2="89238" y2="28934"/>
                          <a14:foregroundMark x1="86093" y1="52115" x2="73841" y2="727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498" y="5283707"/>
              <a:ext cx="742415" cy="726435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80CDD5D-DB7B-4127-9692-271F71D5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274" b="99363" l="6742" r="95506">
                          <a14:foregroundMark x1="32022" y1="89809" x2="53933" y2="93631"/>
                          <a14:foregroundMark x1="36517" y1="92994" x2="52809" y2="94268"/>
                          <a14:backgroundMark x1="34831" y1="94268" x2="56742" y2="974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09641" y="4933340"/>
              <a:ext cx="711285" cy="627368"/>
            </a:xfrm>
            <a:prstGeom prst="rect">
              <a:avLst/>
            </a:prstGeom>
          </p:spPr>
        </p:pic>
        <p:pic>
          <p:nvPicPr>
            <p:cNvPr id="103" name="Picture 10" descr="온센텐동">
              <a:extLst>
                <a:ext uri="{FF2B5EF4-FFF2-40B4-BE49-F238E27FC236}">
                  <a16:creationId xmlns:a16="http://schemas.microsoft.com/office/drawing/2014/main" id="{63C8C08A-C7CC-4E44-B970-639C6A587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541" y="5241473"/>
              <a:ext cx="1029233" cy="856858"/>
            </a:xfrm>
            <a:prstGeom prst="rect">
              <a:avLst/>
            </a:prstGeom>
            <a:noFill/>
            <a:effectLst>
              <a:outerShdw blurRad="228600" dist="152400" dir="2700000" algn="tl" rotWithShape="0">
                <a:prstClr val="black">
                  <a:alpha val="3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D7F742-5F4A-48AD-876A-8803B49CE64A}"/>
              </a:ext>
            </a:extLst>
          </p:cNvPr>
          <p:cNvGrpSpPr/>
          <p:nvPr/>
        </p:nvGrpSpPr>
        <p:grpSpPr>
          <a:xfrm>
            <a:off x="413665" y="7248255"/>
            <a:ext cx="3186886" cy="2276092"/>
            <a:chOff x="913196" y="7243228"/>
            <a:chExt cx="2687355" cy="178606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4B70F2A-098A-4B19-9A23-84659D683B76}"/>
                </a:ext>
              </a:extLst>
            </p:cNvPr>
            <p:cNvSpPr txBox="1"/>
            <p:nvPr/>
          </p:nvSpPr>
          <p:spPr>
            <a:xfrm>
              <a:off x="913196" y="8598405"/>
              <a:ext cx="2687355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건강하게 굽자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!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영양소를 지키는 오븐 요리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즉석 피자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그라탕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스파게티 등 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0296E2F-F9D4-4601-86CE-CE1676C4312C}"/>
                </a:ext>
              </a:extLst>
            </p:cNvPr>
            <p:cNvSpPr/>
            <p:nvPr/>
          </p:nvSpPr>
          <p:spPr>
            <a:xfrm rot="20246827">
              <a:off x="1224426" y="7352127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04" name="Picture 5">
              <a:extLst>
                <a:ext uri="{FF2B5EF4-FFF2-40B4-BE49-F238E27FC236}">
                  <a16:creationId xmlns:a16="http://schemas.microsoft.com/office/drawing/2014/main" id="{6A272A3D-7048-4202-A81C-AC5035DFB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785" l="0" r="947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112" y="7243228"/>
              <a:ext cx="1031415" cy="1208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643984A6-9009-406C-9B86-356940E5CDC6}"/>
                </a:ext>
              </a:extLst>
            </p:cNvPr>
            <p:cNvGrpSpPr/>
            <p:nvPr/>
          </p:nvGrpSpPr>
          <p:grpSpPr>
            <a:xfrm>
              <a:off x="1408520" y="7416000"/>
              <a:ext cx="938370" cy="1043542"/>
              <a:chOff x="5356530" y="4191431"/>
              <a:chExt cx="938370" cy="1043542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0E4D848-4275-4916-B0F5-5D07FC046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368" y="4191431"/>
                <a:ext cx="729532" cy="6037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51000"/>
                  </a:prstClr>
                </a:outerShdw>
              </a:effectLst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54585FE1-EC6D-4A38-BB7B-F0BBA78F3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259" b="99223" l="0" r="100000">
                            <a14:foregroundMark x1="14411" y1="57772" x2="11599" y2="73575"/>
                            <a14:foregroundMark x1="17399" y1="45078" x2="13357" y2="58549"/>
                            <a14:foregroundMark x1="9315" y1="61658" x2="9842" y2="58808"/>
                            <a14:foregroundMark x1="21793" y1="37565" x2="16520" y2="49482"/>
                            <a14:foregroundMark x1="29701" y1="29016" x2="20738" y2="37047"/>
                            <a14:foregroundMark x1="37610" y1="24352" x2="30228" y2="28756"/>
                            <a14:foregroundMark x1="37610" y1="23575" x2="49033" y2="16062"/>
                            <a14:foregroundMark x1="50439" y1="16321" x2="60984" y2="12953"/>
                            <a14:foregroundMark x1="63972" y1="12694" x2="86643" y2="15803"/>
                            <a14:foregroundMark x1="59051" y1="12953" x2="54657" y2="13212"/>
                            <a14:backgroundMark x1="19859" y1="37565" x2="22847" y2="33679"/>
                            <a14:backgroundMark x1="20387" y1="38083" x2="22496" y2="33161"/>
                            <a14:backgroundMark x1="53954" y1="12953" x2="57469" y2="124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39243" flipH="1">
                <a:off x="5356530" y="4447979"/>
                <a:ext cx="791906" cy="7869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8641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9F5002-0139-4DEC-BDFD-F298D485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13832" t="11693" r="5826" b="12652"/>
          <a:stretch/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3E3C94-2AD5-4F66-B677-5204CF7E15F7}"/>
              </a:ext>
            </a:extLst>
          </p:cNvPr>
          <p:cNvSpPr/>
          <p:nvPr/>
        </p:nvSpPr>
        <p:spPr>
          <a:xfrm>
            <a:off x="0" y="0"/>
            <a:ext cx="6854824" cy="4412940"/>
          </a:xfrm>
          <a:prstGeom prst="rect">
            <a:avLst/>
          </a:prstGeom>
          <a:solidFill>
            <a:srgbClr val="CD004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F0C461-A28E-4C41-8C5A-65B7F26E43BC}"/>
              </a:ext>
            </a:extLst>
          </p:cNvPr>
          <p:cNvSpPr/>
          <p:nvPr/>
        </p:nvSpPr>
        <p:spPr>
          <a:xfrm>
            <a:off x="658599" y="702260"/>
            <a:ext cx="3477466" cy="1055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직장인스트레스 극복을 위한</a:t>
            </a:r>
            <a:endParaRPr lang="en-US" altLang="ko-KR" sz="2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꿀맛 같은 후식 타임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38A7D4-D33A-4DBF-AE92-D202B6AAF3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6" t="16556" r="28395" b="72222"/>
          <a:stretch/>
        </p:blipFill>
        <p:spPr>
          <a:xfrm rot="1804462">
            <a:off x="-74944" y="1869150"/>
            <a:ext cx="1186298" cy="14221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377E0-8509-4BD1-9F48-4D3910670E33}"/>
              </a:ext>
            </a:extLst>
          </p:cNvPr>
          <p:cNvSpPr/>
          <p:nvPr/>
        </p:nvSpPr>
        <p:spPr>
          <a:xfrm>
            <a:off x="4509120" y="1037565"/>
            <a:ext cx="2250250" cy="70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스트레스는 달콤함으로 극복하라</a:t>
            </a:r>
            <a:r>
              <a:rPr lang="en-US" altLang="ko-KR" sz="10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스트레스 날려버리는 건강한 후식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0FA589-C510-4B52-8577-1325D4DA70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3" t="50370" r="6829" b="35185"/>
          <a:stretch/>
        </p:blipFill>
        <p:spPr>
          <a:xfrm rot="483648">
            <a:off x="5061105" y="1987107"/>
            <a:ext cx="1456758" cy="155653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298A322-ABC7-4501-B335-3E05F6EEC620}"/>
              </a:ext>
            </a:extLst>
          </p:cNvPr>
          <p:cNvCxnSpPr/>
          <p:nvPr/>
        </p:nvCxnSpPr>
        <p:spPr>
          <a:xfrm>
            <a:off x="1458000" y="677525"/>
            <a:ext cx="5400000" cy="0"/>
          </a:xfrm>
          <a:prstGeom prst="line">
            <a:avLst/>
          </a:prstGeom>
          <a:ln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D9F95DE9-A137-4D09-8C30-E78CA4CEC6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5" y="13121"/>
            <a:ext cx="2210057" cy="72008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C0868A-EE00-4EF6-BCF6-BC68E8201E14}"/>
              </a:ext>
            </a:extLst>
          </p:cNvPr>
          <p:cNvSpPr/>
          <p:nvPr/>
        </p:nvSpPr>
        <p:spPr>
          <a:xfrm>
            <a:off x="3829402" y="3931605"/>
            <a:ext cx="3045965" cy="34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맛있고 간편하게</a:t>
            </a:r>
            <a:r>
              <a:rPr lang="en-US" altLang="ko-KR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algn="ctr">
              <a:defRPr/>
            </a:pPr>
            <a:r>
              <a:rPr lang="ko-KR" altLang="en-US" sz="12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누구나 좋아할 수 있는 메뉴 구성</a:t>
            </a:r>
            <a:endParaRPr lang="en-US" altLang="ko-KR" sz="12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모서리가 둥근 직사각형 80">
            <a:extLst>
              <a:ext uri="{FF2B5EF4-FFF2-40B4-BE49-F238E27FC236}">
                <a16:creationId xmlns:a16="http://schemas.microsoft.com/office/drawing/2014/main" id="{97B93B99-6B3E-46C0-8EC0-E4ACD206AE26}"/>
              </a:ext>
            </a:extLst>
          </p:cNvPr>
          <p:cNvSpPr/>
          <p:nvPr/>
        </p:nvSpPr>
        <p:spPr>
          <a:xfrm>
            <a:off x="3773419" y="3827875"/>
            <a:ext cx="3045965" cy="5301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198CC5-5735-462B-B9C1-A9DE362710C9}"/>
              </a:ext>
            </a:extLst>
          </p:cNvPr>
          <p:cNvGrpSpPr/>
          <p:nvPr/>
        </p:nvGrpSpPr>
        <p:grpSpPr>
          <a:xfrm flipV="1">
            <a:off x="2978951" y="1477045"/>
            <a:ext cx="1586888" cy="1135694"/>
            <a:chOff x="2061308" y="2509712"/>
            <a:chExt cx="534331" cy="363669"/>
          </a:xfrm>
        </p:grpSpPr>
        <p:sp>
          <p:nvSpPr>
            <p:cNvPr id="23" name="자유형 45">
              <a:extLst>
                <a:ext uri="{FF2B5EF4-FFF2-40B4-BE49-F238E27FC236}">
                  <a16:creationId xmlns:a16="http://schemas.microsoft.com/office/drawing/2014/main" id="{A6B8CD58-98AD-4357-BBE9-F845F51BEAA3}"/>
                </a:ext>
              </a:extLst>
            </p:cNvPr>
            <p:cNvSpPr/>
            <p:nvPr/>
          </p:nvSpPr>
          <p:spPr>
            <a:xfrm>
              <a:off x="2127870" y="2541316"/>
              <a:ext cx="467769" cy="332065"/>
            </a:xfrm>
            <a:custGeom>
              <a:avLst/>
              <a:gdLst>
                <a:gd name="connsiteX0" fmla="*/ 546100 w 546100"/>
                <a:gd name="connsiteY0" fmla="*/ 241300 h 241300"/>
                <a:gd name="connsiteX1" fmla="*/ 406400 w 546100"/>
                <a:gd name="connsiteY1" fmla="*/ 0 h 241300"/>
                <a:gd name="connsiteX2" fmla="*/ 0 w 546100"/>
                <a:gd name="connsiteY2" fmla="*/ 0 h 241300"/>
                <a:gd name="connsiteX0" fmla="*/ 639919 w 639919"/>
                <a:gd name="connsiteY0" fmla="*/ 637540 h 637540"/>
                <a:gd name="connsiteX1" fmla="*/ 406400 w 639919"/>
                <a:gd name="connsiteY1" fmla="*/ 0 h 637540"/>
                <a:gd name="connsiteX2" fmla="*/ 0 w 639919"/>
                <a:gd name="connsiteY2" fmla="*/ 0 h 6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919" h="637540">
                  <a:moveTo>
                    <a:pt x="639919" y="637540"/>
                  </a:moveTo>
                  <a:lnTo>
                    <a:pt x="40640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E7D8D5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7AB5259-E8AE-4421-90A9-0283FACB20FA}"/>
                </a:ext>
              </a:extLst>
            </p:cNvPr>
            <p:cNvGrpSpPr/>
            <p:nvPr/>
          </p:nvGrpSpPr>
          <p:grpSpPr>
            <a:xfrm>
              <a:off x="2061308" y="2509712"/>
              <a:ext cx="87576" cy="65797"/>
              <a:chOff x="2035719" y="2361683"/>
              <a:chExt cx="104981" cy="7887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9FC6338-5E16-4001-B475-447C42DB26CB}"/>
                  </a:ext>
                </a:extLst>
              </p:cNvPr>
              <p:cNvSpPr/>
              <p:nvPr/>
            </p:nvSpPr>
            <p:spPr>
              <a:xfrm>
                <a:off x="2035719" y="2361683"/>
                <a:ext cx="104981" cy="78874"/>
              </a:xfrm>
              <a:prstGeom prst="ellipse">
                <a:avLst/>
              </a:prstGeom>
              <a:solidFill>
                <a:srgbClr val="E7D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A8BD03A-8B64-4C28-90C0-B0E72BD9586E}"/>
                  </a:ext>
                </a:extLst>
              </p:cNvPr>
              <p:cNvSpPr/>
              <p:nvPr/>
            </p:nvSpPr>
            <p:spPr>
              <a:xfrm>
                <a:off x="2061868" y="2376150"/>
                <a:ext cx="52682" cy="47893"/>
              </a:xfrm>
              <a:prstGeom prst="ellipse">
                <a:avLst/>
              </a:prstGeom>
              <a:solidFill>
                <a:srgbClr val="AEA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9483D0C-5246-4FE5-B93A-F5B217CECE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24" t="52154" b="5619"/>
          <a:stretch/>
        </p:blipFill>
        <p:spPr>
          <a:xfrm>
            <a:off x="908720" y="1622630"/>
            <a:ext cx="1320662" cy="17629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F0C0CBC-CEEE-4A36-86CD-C78B3E91AF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07" t="18311" r="12067" b="13078"/>
          <a:stretch>
            <a:fillRect/>
          </a:stretch>
        </p:blipFill>
        <p:spPr>
          <a:xfrm>
            <a:off x="1736176" y="1952817"/>
            <a:ext cx="2267717" cy="1530170"/>
          </a:xfrm>
          <a:custGeom>
            <a:avLst/>
            <a:gdLst>
              <a:gd name="connsiteX0" fmla="*/ 2509535 w 4707002"/>
              <a:gd name="connsiteY0" fmla="*/ 0 h 3176113"/>
              <a:gd name="connsiteX1" fmla="*/ 4013732 w 4707002"/>
              <a:gd name="connsiteY1" fmla="*/ 1338062 h 3176113"/>
              <a:gd name="connsiteX2" fmla="*/ 4009307 w 4707002"/>
              <a:gd name="connsiteY2" fmla="*/ 1416013 h 3176113"/>
              <a:gd name="connsiteX3" fmla="*/ 4017678 w 4707002"/>
              <a:gd name="connsiteY3" fmla="*/ 1419340 h 3176113"/>
              <a:gd name="connsiteX4" fmla="*/ 4707002 w 4707002"/>
              <a:gd name="connsiteY4" fmla="*/ 2147019 h 3176113"/>
              <a:gd name="connsiteX5" fmla="*/ 2353501 w 4707002"/>
              <a:gd name="connsiteY5" fmla="*/ 3176113 h 3176113"/>
              <a:gd name="connsiteX6" fmla="*/ 0 w 4707002"/>
              <a:gd name="connsiteY6" fmla="*/ 2147019 h 3176113"/>
              <a:gd name="connsiteX7" fmla="*/ 856456 w 4707002"/>
              <a:gd name="connsiteY7" fmla="*/ 1352920 h 3176113"/>
              <a:gd name="connsiteX8" fmla="*/ 1007295 w 4707002"/>
              <a:gd name="connsiteY8" fmla="*/ 1303599 h 3176113"/>
              <a:gd name="connsiteX9" fmla="*/ 1013104 w 4707002"/>
              <a:gd name="connsiteY9" fmla="*/ 1201253 h 3176113"/>
              <a:gd name="connsiteX10" fmla="*/ 2509535 w 4707002"/>
              <a:gd name="connsiteY10" fmla="*/ 0 h 317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7002" h="3176113">
                <a:moveTo>
                  <a:pt x="2509535" y="0"/>
                </a:moveTo>
                <a:cubicBezTo>
                  <a:pt x="3340280" y="0"/>
                  <a:pt x="4013732" y="599071"/>
                  <a:pt x="4013732" y="1338062"/>
                </a:cubicBezTo>
                <a:lnTo>
                  <a:pt x="4009307" y="1416013"/>
                </a:lnTo>
                <a:lnTo>
                  <a:pt x="4017678" y="1419340"/>
                </a:lnTo>
                <a:cubicBezTo>
                  <a:pt x="4443578" y="1605569"/>
                  <a:pt x="4707002" y="1862843"/>
                  <a:pt x="4707002" y="2147019"/>
                </a:cubicBezTo>
                <a:cubicBezTo>
                  <a:pt x="4707002" y="2715372"/>
                  <a:pt x="3653304" y="3176113"/>
                  <a:pt x="2353501" y="3176113"/>
                </a:cubicBezTo>
                <a:cubicBezTo>
                  <a:pt x="1053698" y="3176113"/>
                  <a:pt x="0" y="2715372"/>
                  <a:pt x="0" y="2147019"/>
                </a:cubicBezTo>
                <a:cubicBezTo>
                  <a:pt x="0" y="1827321"/>
                  <a:pt x="333397" y="1541671"/>
                  <a:pt x="856456" y="1352920"/>
                </a:cubicBezTo>
                <a:lnTo>
                  <a:pt x="1007295" y="1303599"/>
                </a:lnTo>
                <a:lnTo>
                  <a:pt x="1013104" y="1201253"/>
                </a:lnTo>
                <a:cubicBezTo>
                  <a:pt x="1090134" y="526527"/>
                  <a:pt x="1730712" y="0"/>
                  <a:pt x="2509535" y="0"/>
                </a:cubicBezTo>
                <a:close/>
              </a:path>
            </a:pathLst>
          </a:cu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90885EF-A2B8-48BC-B6BA-AC2D02E45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780" y="2882770"/>
            <a:ext cx="1348664" cy="106245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41DCAA4-7F91-438F-8C1D-197159799BA3}"/>
              </a:ext>
            </a:extLst>
          </p:cNvPr>
          <p:cNvGrpSpPr/>
          <p:nvPr/>
        </p:nvGrpSpPr>
        <p:grpSpPr>
          <a:xfrm>
            <a:off x="233645" y="4817985"/>
            <a:ext cx="3330370" cy="2025225"/>
            <a:chOff x="684341" y="4998005"/>
            <a:chExt cx="2956092" cy="168611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41BDCA-DD0F-487C-BD88-25E872E5C830}"/>
                </a:ext>
              </a:extLst>
            </p:cNvPr>
            <p:cNvSpPr txBox="1"/>
            <p:nvPr/>
          </p:nvSpPr>
          <p:spPr>
            <a:xfrm>
              <a:off x="684341" y="6253237"/>
              <a:ext cx="2956092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지역 유명 주전부리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브랜드 디저트까지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!</a:t>
              </a: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다양한 후식으로 즐거움 선사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F98FD1F-C8C2-4547-9A4A-08B38B1DFD15}"/>
                </a:ext>
              </a:extLst>
            </p:cNvPr>
            <p:cNvGrpSpPr/>
            <p:nvPr/>
          </p:nvGrpSpPr>
          <p:grpSpPr>
            <a:xfrm>
              <a:off x="1088740" y="4998005"/>
              <a:ext cx="2091208" cy="1432142"/>
              <a:chOff x="1116783" y="4984526"/>
              <a:chExt cx="2091208" cy="143214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FA14BC4-4852-4589-BB31-F6CC005BEFD4}"/>
                  </a:ext>
                </a:extLst>
              </p:cNvPr>
              <p:cNvSpPr/>
              <p:nvPr/>
            </p:nvSpPr>
            <p:spPr>
              <a:xfrm rot="20246827">
                <a:off x="1129940" y="5006959"/>
                <a:ext cx="352422" cy="35242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rtlCol="0" anchor="ctr"/>
              <a:lstStyle/>
              <a:p>
                <a:pPr algn="ctr" defTabSz="882491" latinLnBrk="0">
                  <a:spcAft>
                    <a:spcPts val="200"/>
                  </a:spcAft>
                  <a:defRPr/>
                </a:pPr>
                <a:r>
                  <a:rPr lang="en-US" altLang="ko-KR" sz="1100" spc="-4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01</a:t>
                </a:r>
                <a:endParaRPr lang="ko-KR" altLang="en-US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524FA4F-B5F6-495D-8ACE-8B28A59811D1}"/>
                  </a:ext>
                </a:extLst>
              </p:cNvPr>
              <p:cNvSpPr txBox="1"/>
              <p:nvPr/>
            </p:nvSpPr>
            <p:spPr>
              <a:xfrm>
                <a:off x="1116783" y="5955003"/>
                <a:ext cx="2091208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더욱 세련되고 전문적인 </a:t>
                </a: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디저트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5198279-AB23-435D-8F2B-A8C02C9C5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1907" t="18311" r="12067" b="13078"/>
              <a:stretch>
                <a:fillRect/>
              </a:stretch>
            </p:blipFill>
            <p:spPr>
              <a:xfrm>
                <a:off x="1791874" y="4984526"/>
                <a:ext cx="862292" cy="581842"/>
              </a:xfrm>
              <a:custGeom>
                <a:avLst/>
                <a:gdLst>
                  <a:gd name="connsiteX0" fmla="*/ 2509535 w 4707002"/>
                  <a:gd name="connsiteY0" fmla="*/ 0 h 3176113"/>
                  <a:gd name="connsiteX1" fmla="*/ 4013732 w 4707002"/>
                  <a:gd name="connsiteY1" fmla="*/ 1338062 h 3176113"/>
                  <a:gd name="connsiteX2" fmla="*/ 4009307 w 4707002"/>
                  <a:gd name="connsiteY2" fmla="*/ 1416013 h 3176113"/>
                  <a:gd name="connsiteX3" fmla="*/ 4017678 w 4707002"/>
                  <a:gd name="connsiteY3" fmla="*/ 1419340 h 3176113"/>
                  <a:gd name="connsiteX4" fmla="*/ 4707002 w 4707002"/>
                  <a:gd name="connsiteY4" fmla="*/ 2147019 h 3176113"/>
                  <a:gd name="connsiteX5" fmla="*/ 2353501 w 4707002"/>
                  <a:gd name="connsiteY5" fmla="*/ 3176113 h 3176113"/>
                  <a:gd name="connsiteX6" fmla="*/ 0 w 4707002"/>
                  <a:gd name="connsiteY6" fmla="*/ 2147019 h 3176113"/>
                  <a:gd name="connsiteX7" fmla="*/ 856456 w 4707002"/>
                  <a:gd name="connsiteY7" fmla="*/ 1352920 h 3176113"/>
                  <a:gd name="connsiteX8" fmla="*/ 1007295 w 4707002"/>
                  <a:gd name="connsiteY8" fmla="*/ 1303599 h 3176113"/>
                  <a:gd name="connsiteX9" fmla="*/ 1013104 w 4707002"/>
                  <a:gd name="connsiteY9" fmla="*/ 1201253 h 3176113"/>
                  <a:gd name="connsiteX10" fmla="*/ 2509535 w 4707002"/>
                  <a:gd name="connsiteY10" fmla="*/ 0 h 317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07002" h="3176113">
                    <a:moveTo>
                      <a:pt x="2509535" y="0"/>
                    </a:moveTo>
                    <a:cubicBezTo>
                      <a:pt x="3340280" y="0"/>
                      <a:pt x="4013732" y="599071"/>
                      <a:pt x="4013732" y="1338062"/>
                    </a:cubicBezTo>
                    <a:lnTo>
                      <a:pt x="4009307" y="1416013"/>
                    </a:lnTo>
                    <a:lnTo>
                      <a:pt x="4017678" y="1419340"/>
                    </a:lnTo>
                    <a:cubicBezTo>
                      <a:pt x="4443578" y="1605569"/>
                      <a:pt x="4707002" y="1862843"/>
                      <a:pt x="4707002" y="2147019"/>
                    </a:cubicBezTo>
                    <a:cubicBezTo>
                      <a:pt x="4707002" y="2715372"/>
                      <a:pt x="3653304" y="3176113"/>
                      <a:pt x="2353501" y="3176113"/>
                    </a:cubicBezTo>
                    <a:cubicBezTo>
                      <a:pt x="1053698" y="3176113"/>
                      <a:pt x="0" y="2715372"/>
                      <a:pt x="0" y="2147019"/>
                    </a:cubicBezTo>
                    <a:cubicBezTo>
                      <a:pt x="0" y="1827321"/>
                      <a:pt x="333397" y="1541671"/>
                      <a:pt x="856456" y="1352920"/>
                    </a:cubicBezTo>
                    <a:lnTo>
                      <a:pt x="1007295" y="1303599"/>
                    </a:lnTo>
                    <a:lnTo>
                      <a:pt x="1013104" y="1201253"/>
                    </a:lnTo>
                    <a:cubicBezTo>
                      <a:pt x="1090134" y="526527"/>
                      <a:pt x="1730712" y="0"/>
                      <a:pt x="2509535" y="0"/>
                    </a:cubicBezTo>
                    <a:close/>
                  </a:path>
                </a:pathLst>
              </a:cu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C7AD5DF8-BAEE-4B8C-8EE1-78E6D1B4D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22" b="100000" l="3371" r="98315">
                            <a14:foregroundMark x1="69663" y1="30270" x2="73596" y2="32432"/>
                            <a14:foregroundMark x1="29775" y1="31892" x2="18539" y2="40541"/>
                            <a14:foregroundMark x1="12921" y1="45405" x2="15730" y2="40000"/>
                            <a14:foregroundMark x1="21348" y1="35676" x2="29213" y2="31351"/>
                            <a14:foregroundMark x1="18539" y1="36757" x2="14607" y2="39459"/>
                            <a14:foregroundMark x1="17978" y1="36216" x2="14045" y2="42162"/>
                            <a14:backgroundMark x1="10674" y1="41081" x2="20787" y2="3351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49349" y="5167714"/>
                <a:ext cx="827709" cy="860260"/>
              </a:xfrm>
              <a:prstGeom prst="rect">
                <a:avLst/>
              </a:prstGeom>
            </p:spPr>
          </p:pic>
          <p:pic>
            <p:nvPicPr>
              <p:cNvPr id="75" name="그림 74" descr="SNS를 강타한 크로플 대표 맛집 6곳 | ㅍㅍㅅㅅ">
                <a:extLst>
                  <a:ext uri="{FF2B5EF4-FFF2-40B4-BE49-F238E27FC236}">
                    <a16:creationId xmlns:a16="http://schemas.microsoft.com/office/drawing/2014/main" id="{2D1ECD73-D0C5-4C98-9FD2-1521FEA8F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5" t="9039" r="20823" b="12677"/>
              <a:stretch>
                <a:fillRect/>
              </a:stretch>
            </p:blipFill>
            <p:spPr bwMode="auto">
              <a:xfrm>
                <a:off x="2057495" y="5413860"/>
                <a:ext cx="806492" cy="580035"/>
              </a:xfrm>
              <a:custGeom>
                <a:avLst/>
                <a:gdLst>
                  <a:gd name="connsiteX0" fmla="*/ 2775957 w 5961714"/>
                  <a:gd name="connsiteY0" fmla="*/ 0 h 4287708"/>
                  <a:gd name="connsiteX1" fmla="*/ 3418502 w 5961714"/>
                  <a:gd name="connsiteY1" fmla="*/ 44293 h 4287708"/>
                  <a:gd name="connsiteX2" fmla="*/ 3511290 w 5961714"/>
                  <a:gd name="connsiteY2" fmla="*/ 60607 h 4287708"/>
                  <a:gd name="connsiteX3" fmla="*/ 3589039 w 5961714"/>
                  <a:gd name="connsiteY3" fmla="*/ 101662 h 4287708"/>
                  <a:gd name="connsiteX4" fmla="*/ 3730509 w 5961714"/>
                  <a:gd name="connsiteY4" fmla="*/ 206255 h 4287708"/>
                  <a:gd name="connsiteX5" fmla="*/ 3788564 w 5961714"/>
                  <a:gd name="connsiteY5" fmla="*/ 261298 h 4287708"/>
                  <a:gd name="connsiteX6" fmla="*/ 3879035 w 5961714"/>
                  <a:gd name="connsiteY6" fmla="*/ 275476 h 4287708"/>
                  <a:gd name="connsiteX7" fmla="*/ 5234516 w 5961714"/>
                  <a:gd name="connsiteY7" fmla="*/ 813303 h 4287708"/>
                  <a:gd name="connsiteX8" fmla="*/ 5366726 w 5961714"/>
                  <a:gd name="connsiteY8" fmla="*/ 912752 h 4287708"/>
                  <a:gd name="connsiteX9" fmla="*/ 5419711 w 5961714"/>
                  <a:gd name="connsiteY9" fmla="*/ 961203 h 4287708"/>
                  <a:gd name="connsiteX10" fmla="*/ 5947754 w 5961714"/>
                  <a:gd name="connsiteY10" fmla="*/ 1957234 h 4287708"/>
                  <a:gd name="connsiteX11" fmla="*/ 5961714 w 5961714"/>
                  <a:gd name="connsiteY11" fmla="*/ 2146269 h 4287708"/>
                  <a:gd name="connsiteX12" fmla="*/ 5957599 w 5961714"/>
                  <a:gd name="connsiteY12" fmla="*/ 2195945 h 4287708"/>
                  <a:gd name="connsiteX13" fmla="*/ 5943808 w 5961714"/>
                  <a:gd name="connsiteY13" fmla="*/ 2251021 h 4287708"/>
                  <a:gd name="connsiteX14" fmla="*/ 5929489 w 5961714"/>
                  <a:gd name="connsiteY14" fmla="*/ 2484887 h 4287708"/>
                  <a:gd name="connsiteX15" fmla="*/ 5899441 w 5961714"/>
                  <a:gd name="connsiteY15" fmla="*/ 2619514 h 4287708"/>
                  <a:gd name="connsiteX16" fmla="*/ 4558542 w 5961714"/>
                  <a:gd name="connsiteY16" fmla="*/ 3987947 h 4287708"/>
                  <a:gd name="connsiteX17" fmla="*/ 4306179 w 5961714"/>
                  <a:gd name="connsiteY17" fmla="*/ 4092783 h 4287708"/>
                  <a:gd name="connsiteX18" fmla="*/ 4258151 w 5961714"/>
                  <a:gd name="connsiteY18" fmla="*/ 4108590 h 4287708"/>
                  <a:gd name="connsiteX19" fmla="*/ 2995855 w 5961714"/>
                  <a:gd name="connsiteY19" fmla="*/ 4287708 h 4287708"/>
                  <a:gd name="connsiteX20" fmla="*/ 2480454 w 5961714"/>
                  <a:gd name="connsiteY20" fmla="*/ 4259338 h 4287708"/>
                  <a:gd name="connsiteX21" fmla="*/ 2321071 w 5961714"/>
                  <a:gd name="connsiteY21" fmla="*/ 4237052 h 4287708"/>
                  <a:gd name="connsiteX22" fmla="*/ 2151693 w 5961714"/>
                  <a:gd name="connsiteY22" fmla="*/ 4206019 h 4287708"/>
                  <a:gd name="connsiteX23" fmla="*/ 55222 w 5961714"/>
                  <a:gd name="connsiteY23" fmla="*/ 2556322 h 4287708"/>
                  <a:gd name="connsiteX24" fmla="*/ 20692 w 5961714"/>
                  <a:gd name="connsiteY24" fmla="*/ 2395106 h 4287708"/>
                  <a:gd name="connsiteX25" fmla="*/ 0 w 5961714"/>
                  <a:gd name="connsiteY25" fmla="*/ 2136464 h 4287708"/>
                  <a:gd name="connsiteX26" fmla="*/ 22655 w 5961714"/>
                  <a:gd name="connsiteY26" fmla="*/ 2130739 h 4287708"/>
                  <a:gd name="connsiteX27" fmla="*/ 12671 w 5961714"/>
                  <a:gd name="connsiteY27" fmla="*/ 2010227 h 4287708"/>
                  <a:gd name="connsiteX28" fmla="*/ 2106620 w 5961714"/>
                  <a:gd name="connsiteY28" fmla="*/ 275476 h 4287708"/>
                  <a:gd name="connsiteX29" fmla="*/ 2169845 w 5961714"/>
                  <a:gd name="connsiteY29" fmla="*/ 265568 h 4287708"/>
                  <a:gd name="connsiteX30" fmla="*/ 2232403 w 5961714"/>
                  <a:gd name="connsiteY30" fmla="*/ 206255 h 4287708"/>
                  <a:gd name="connsiteX31" fmla="*/ 2483838 w 5961714"/>
                  <a:gd name="connsiteY31" fmla="*/ 40482 h 4287708"/>
                  <a:gd name="connsiteX32" fmla="*/ 2565353 w 5961714"/>
                  <a:gd name="connsiteY32" fmla="*/ 7272 h 428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61714" h="4287708">
                    <a:moveTo>
                      <a:pt x="2775957" y="0"/>
                    </a:moveTo>
                    <a:cubicBezTo>
                      <a:pt x="2996061" y="0"/>
                      <a:pt x="3210955" y="15251"/>
                      <a:pt x="3418502" y="44293"/>
                    </a:cubicBezTo>
                    <a:lnTo>
                      <a:pt x="3511290" y="60607"/>
                    </a:lnTo>
                    <a:lnTo>
                      <a:pt x="3589039" y="101662"/>
                    </a:lnTo>
                    <a:cubicBezTo>
                      <a:pt x="3638706" y="132932"/>
                      <a:pt x="3685981" y="167919"/>
                      <a:pt x="3730509" y="206255"/>
                    </a:cubicBezTo>
                    <a:lnTo>
                      <a:pt x="3788564" y="261298"/>
                    </a:lnTo>
                    <a:lnTo>
                      <a:pt x="3879035" y="275476"/>
                    </a:lnTo>
                    <a:cubicBezTo>
                      <a:pt x="4409778" y="376092"/>
                      <a:pt x="4876916" y="564700"/>
                      <a:pt x="5234516" y="813303"/>
                    </a:cubicBezTo>
                    <a:lnTo>
                      <a:pt x="5366726" y="912752"/>
                    </a:lnTo>
                    <a:lnTo>
                      <a:pt x="5419711" y="961203"/>
                    </a:lnTo>
                    <a:cubicBezTo>
                      <a:pt x="5706187" y="1251164"/>
                      <a:pt x="5893331" y="1590784"/>
                      <a:pt x="5947754" y="1957234"/>
                    </a:cubicBezTo>
                    <a:lnTo>
                      <a:pt x="5961714" y="2146269"/>
                    </a:lnTo>
                    <a:lnTo>
                      <a:pt x="5957599" y="2195945"/>
                    </a:lnTo>
                    <a:lnTo>
                      <a:pt x="5943808" y="2251021"/>
                    </a:lnTo>
                    <a:lnTo>
                      <a:pt x="5929489" y="2484887"/>
                    </a:lnTo>
                    <a:lnTo>
                      <a:pt x="5899441" y="2619514"/>
                    </a:lnTo>
                    <a:cubicBezTo>
                      <a:pt x="5729559" y="3187202"/>
                      <a:pt x="5237008" y="3674517"/>
                      <a:pt x="4558542" y="3987947"/>
                    </a:cubicBezTo>
                    <a:lnTo>
                      <a:pt x="4306179" y="4092783"/>
                    </a:lnTo>
                    <a:lnTo>
                      <a:pt x="4258151" y="4108590"/>
                    </a:lnTo>
                    <a:cubicBezTo>
                      <a:pt x="3876288" y="4223380"/>
                      <a:pt x="3448113" y="4287708"/>
                      <a:pt x="2995855" y="4287708"/>
                    </a:cubicBezTo>
                    <a:cubicBezTo>
                      <a:pt x="2819976" y="4287708"/>
                      <a:pt x="2647740" y="4277980"/>
                      <a:pt x="2480454" y="4259338"/>
                    </a:cubicBezTo>
                    <a:lnTo>
                      <a:pt x="2321071" y="4237052"/>
                    </a:lnTo>
                    <a:lnTo>
                      <a:pt x="2151693" y="4206019"/>
                    </a:lnTo>
                    <a:cubicBezTo>
                      <a:pt x="1093363" y="3971467"/>
                      <a:pt x="280336" y="3340193"/>
                      <a:pt x="55222" y="2556322"/>
                    </a:cubicBezTo>
                    <a:lnTo>
                      <a:pt x="20692" y="2395106"/>
                    </a:lnTo>
                    <a:lnTo>
                      <a:pt x="0" y="2136464"/>
                    </a:lnTo>
                    <a:lnTo>
                      <a:pt x="22655" y="2130739"/>
                    </a:lnTo>
                    <a:lnTo>
                      <a:pt x="12671" y="2010227"/>
                    </a:lnTo>
                    <a:cubicBezTo>
                      <a:pt x="12671" y="1195145"/>
                      <a:pt x="893493" y="505456"/>
                      <a:pt x="2106620" y="275476"/>
                    </a:cubicBezTo>
                    <a:lnTo>
                      <a:pt x="2169845" y="265568"/>
                    </a:lnTo>
                    <a:lnTo>
                      <a:pt x="2232403" y="206255"/>
                    </a:lnTo>
                    <a:cubicBezTo>
                      <a:pt x="2308737" y="140536"/>
                      <a:pt x="2393143" y="84658"/>
                      <a:pt x="2483838" y="40482"/>
                    </a:cubicBezTo>
                    <a:lnTo>
                      <a:pt x="2565353" y="7272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5CFAE9-2DBA-4F6D-B1C3-6712CA9CFBC5}"/>
              </a:ext>
            </a:extLst>
          </p:cNvPr>
          <p:cNvGrpSpPr/>
          <p:nvPr/>
        </p:nvGrpSpPr>
        <p:grpSpPr>
          <a:xfrm>
            <a:off x="3519010" y="4637964"/>
            <a:ext cx="2901638" cy="2118710"/>
            <a:chOff x="3362677" y="4891391"/>
            <a:chExt cx="2346177" cy="170951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A0B6E83-D70B-4E83-8496-1ED08EAAA3DC}"/>
                </a:ext>
              </a:extLst>
            </p:cNvPr>
            <p:cNvGrpSpPr/>
            <p:nvPr/>
          </p:nvGrpSpPr>
          <p:grpSpPr>
            <a:xfrm>
              <a:off x="3362677" y="6047336"/>
              <a:ext cx="2346177" cy="553569"/>
              <a:chOff x="5151903" y="2922439"/>
              <a:chExt cx="2346177" cy="55356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398AC2-897F-41ED-823C-D90203E78B50}"/>
                  </a:ext>
                </a:extLst>
              </p:cNvPr>
              <p:cNvSpPr txBox="1"/>
              <p:nvPr/>
            </p:nvSpPr>
            <p:spPr>
              <a:xfrm>
                <a:off x="5151903" y="3128340"/>
                <a:ext cx="2346177" cy="34766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직장인의 오감만족 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100" spc="-10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엄마의 마음으로 만든 후식</a:t>
                </a:r>
                <a:endPara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992C9B-34D3-4F60-851B-D1CA81E1D866}"/>
                  </a:ext>
                </a:extLst>
              </p:cNvPr>
              <p:cNvSpPr txBox="1"/>
              <p:nvPr/>
            </p:nvSpPr>
            <p:spPr>
              <a:xfrm>
                <a:off x="5233197" y="2922439"/>
                <a:ext cx="2183589" cy="27699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spcAft>
                    <a:spcPts val="500"/>
                  </a:spcAft>
                  <a:defRPr/>
                </a:pP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정성으로 만든 </a:t>
                </a:r>
                <a:r>
                  <a:rPr lang="ko-KR" altLang="en-US" sz="1200" spc="-7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엄마표</a:t>
                </a:r>
                <a:r>
                  <a:rPr lang="ko-KR" altLang="en-US" sz="1200" spc="-70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ko-KR" altLang="en-US" sz="1200" spc="-70" dirty="0" err="1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chemeClr val="accent4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수제후식</a:t>
                </a:r>
                <a:endPara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3AF7572-18FF-4DA8-AAE1-A52AFBB9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48" y="4891391"/>
              <a:ext cx="1034571" cy="1068827"/>
            </a:xfrm>
            <a:prstGeom prst="rect">
              <a:avLst/>
            </a:prstGeom>
          </p:spPr>
        </p:pic>
        <p:pic>
          <p:nvPicPr>
            <p:cNvPr id="77" name="Picture 2" descr="얌테이블 스토어 : YAMTABLE STORE">
              <a:extLst>
                <a:ext uri="{FF2B5EF4-FFF2-40B4-BE49-F238E27FC236}">
                  <a16:creationId xmlns:a16="http://schemas.microsoft.com/office/drawing/2014/main" id="{E01E5464-E420-4A6E-BB19-94CE885470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1" t="27897" r="4887" b="22570"/>
            <a:stretch/>
          </p:blipFill>
          <p:spPr bwMode="auto">
            <a:xfrm>
              <a:off x="4220927" y="5339777"/>
              <a:ext cx="1218341" cy="69788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53B0128-1460-4954-BB5D-C2406773F59C}"/>
                </a:ext>
              </a:extLst>
            </p:cNvPr>
            <p:cNvSpPr/>
            <p:nvPr/>
          </p:nvSpPr>
          <p:spPr>
            <a:xfrm rot="20246827">
              <a:off x="3463910" y="5006959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EA8FF7-0C93-49AB-B043-4A88E1B81972}"/>
              </a:ext>
            </a:extLst>
          </p:cNvPr>
          <p:cNvGrpSpPr/>
          <p:nvPr/>
        </p:nvGrpSpPr>
        <p:grpSpPr>
          <a:xfrm>
            <a:off x="323655" y="7203250"/>
            <a:ext cx="3150350" cy="2160240"/>
            <a:chOff x="818710" y="7262117"/>
            <a:chExt cx="2687355" cy="167716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2CE87F-7F82-4E65-98E7-B3C15AE6C8DB}"/>
                </a:ext>
              </a:extLst>
            </p:cNvPr>
            <p:cNvSpPr txBox="1"/>
            <p:nvPr/>
          </p:nvSpPr>
          <p:spPr>
            <a:xfrm>
              <a:off x="818710" y="8508395"/>
              <a:ext cx="2687355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안토시아닌이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풍부한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블루베리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베타카로틴이 풍부한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바나나</a:t>
              </a:r>
              <a:endParaRPr lang="ko-KR" altLang="en-US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F17176-7FF9-4408-964C-4428FC57630A}"/>
                </a:ext>
              </a:extLst>
            </p:cNvPr>
            <p:cNvSpPr txBox="1"/>
            <p:nvPr/>
          </p:nvSpPr>
          <p:spPr>
            <a:xfrm>
              <a:off x="1260078" y="8302494"/>
              <a:ext cx="1804619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컬러 </a:t>
              </a:r>
              <a:r>
                <a:rPr lang="ko-KR" altLang="en-US" sz="12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푸드</a:t>
              </a: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테라피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06A373C-23B1-4E0E-B96B-333A87CF8C89}"/>
                </a:ext>
              </a:extLst>
            </p:cNvPr>
            <p:cNvSpPr/>
            <p:nvPr/>
          </p:nvSpPr>
          <p:spPr>
            <a:xfrm rot="20246827">
              <a:off x="1129940" y="7262117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79" name="그림 78" descr="Juice Fruit Salad Junk Food Eating - Transparent Fruit Salad Png,Fruit  Salad Png - free transparent png images - pngaaa.com">
              <a:extLst>
                <a:ext uri="{FF2B5EF4-FFF2-40B4-BE49-F238E27FC236}">
                  <a16:creationId xmlns:a16="http://schemas.microsoft.com/office/drawing/2014/main" id="{FA53C223-962D-4730-A954-E4332F874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4" t="5587" r="13133" b="16555"/>
            <a:stretch>
              <a:fillRect/>
            </a:stretch>
          </p:blipFill>
          <p:spPr bwMode="auto">
            <a:xfrm>
              <a:off x="1660505" y="7369737"/>
              <a:ext cx="779012" cy="763139"/>
            </a:xfrm>
            <a:custGeom>
              <a:avLst/>
              <a:gdLst>
                <a:gd name="connsiteX0" fmla="*/ 3440681 w 6881362"/>
                <a:gd name="connsiteY0" fmla="*/ 0 h 6741156"/>
                <a:gd name="connsiteX1" fmla="*/ 6881362 w 6881362"/>
                <a:gd name="connsiteY1" fmla="*/ 3370578 h 6741156"/>
                <a:gd name="connsiteX2" fmla="*/ 3440681 w 6881362"/>
                <a:gd name="connsiteY2" fmla="*/ 6741156 h 6741156"/>
                <a:gd name="connsiteX3" fmla="*/ 0 w 6881362"/>
                <a:gd name="connsiteY3" fmla="*/ 3370578 h 6741156"/>
                <a:gd name="connsiteX4" fmla="*/ 3440681 w 6881362"/>
                <a:gd name="connsiteY4" fmla="*/ 0 h 674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1362" h="6741156">
                  <a:moveTo>
                    <a:pt x="3440681" y="0"/>
                  </a:moveTo>
                  <a:cubicBezTo>
                    <a:pt x="5340917" y="0"/>
                    <a:pt x="6881362" y="1509059"/>
                    <a:pt x="6881362" y="3370578"/>
                  </a:cubicBezTo>
                  <a:cubicBezTo>
                    <a:pt x="6881362" y="5232097"/>
                    <a:pt x="5340917" y="6741156"/>
                    <a:pt x="3440681" y="6741156"/>
                  </a:cubicBezTo>
                  <a:cubicBezTo>
                    <a:pt x="1540445" y="6741156"/>
                    <a:pt x="0" y="5232097"/>
                    <a:pt x="0" y="3370578"/>
                  </a:cubicBezTo>
                  <a:cubicBezTo>
                    <a:pt x="0" y="1509059"/>
                    <a:pt x="1540445" y="0"/>
                    <a:pt x="3440681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Fruit Cup | The Pinnacle Cafe">
              <a:extLst>
                <a:ext uri="{FF2B5EF4-FFF2-40B4-BE49-F238E27FC236}">
                  <a16:creationId xmlns:a16="http://schemas.microsoft.com/office/drawing/2014/main" id="{2315D7BA-19D3-4F3E-B673-90677C8C3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839" y="7666259"/>
              <a:ext cx="643392" cy="65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2EEC3C-78A8-47A2-A690-2FF97F1AC9D1}"/>
              </a:ext>
            </a:extLst>
          </p:cNvPr>
          <p:cNvGrpSpPr/>
          <p:nvPr/>
        </p:nvGrpSpPr>
        <p:grpSpPr>
          <a:xfrm>
            <a:off x="3474005" y="7113240"/>
            <a:ext cx="3064816" cy="2127200"/>
            <a:chOff x="3289509" y="7101275"/>
            <a:chExt cx="2528714" cy="1838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906710-F47F-4945-9FDA-0E7082BFD87E}"/>
                </a:ext>
              </a:extLst>
            </p:cNvPr>
            <p:cNvSpPr txBox="1"/>
            <p:nvPr/>
          </p:nvSpPr>
          <p:spPr>
            <a:xfrm>
              <a:off x="3289509" y="8508395"/>
              <a:ext cx="2528714" cy="43088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제철 과일로 만든 </a:t>
              </a: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건강한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과채쥬스</a:t>
              </a:r>
              <a:endParaRPr lang="en-US" altLang="ko-KR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면역력 지킴이</a:t>
              </a:r>
              <a:r>
                <a:rPr lang="en-US" altLang="ko-KR" sz="1100" spc="-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100" spc="-10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홍삼음료</a:t>
              </a:r>
              <a:endParaRPr lang="ko-KR" altLang="en-US" sz="110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EDC89A-8A4E-48BF-BB90-1ED915658D73}"/>
                </a:ext>
              </a:extLst>
            </p:cNvPr>
            <p:cNvSpPr txBox="1"/>
            <p:nvPr/>
          </p:nvSpPr>
          <p:spPr>
            <a:xfrm>
              <a:off x="3441013" y="8302494"/>
              <a:ext cx="2225707" cy="27699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spcAft>
                  <a:spcPts val="500"/>
                </a:spcAft>
                <a:defRPr/>
              </a:pPr>
              <a:r>
                <a:rPr lang="ko-KR" altLang="en-US" sz="12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에브리타임</a:t>
              </a:r>
              <a:r>
                <a:rPr lang="en-US" altLang="ko-KR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건강음료</a:t>
              </a:r>
              <a:endPara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54EC9E8-4A40-44A0-89F4-EC4A99068947}"/>
                </a:ext>
              </a:extLst>
            </p:cNvPr>
            <p:cNvSpPr/>
            <p:nvPr/>
          </p:nvSpPr>
          <p:spPr>
            <a:xfrm rot="20246827">
              <a:off x="3463910" y="7262117"/>
              <a:ext cx="352422" cy="3524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rtlCol="0" anchor="ctr"/>
            <a:lstStyle/>
            <a:p>
              <a:pPr algn="ctr" defTabSz="882491" latinLnBrk="0">
                <a:spcAft>
                  <a:spcPts val="200"/>
                </a:spcAft>
              </a:pPr>
              <a:r>
                <a:rPr lang="en-US" altLang="ko-KR" sz="1100" spc="-4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1100" spc="-4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5947FC2-9979-4578-8195-8E2F7B1D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7452" l="3922" r="99020">
                          <a14:foregroundMark x1="49020" y1="26752" x2="49020" y2="50318"/>
                          <a14:foregroundMark x1="35294" y1="41401" x2="31373" y2="51592"/>
                          <a14:foregroundMark x1="66667" y1="35669" x2="60784" y2="605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68566" y="7101275"/>
              <a:ext cx="603256" cy="928541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6B370FE-28CD-439F-B6BD-750CA8039CF6}"/>
                </a:ext>
              </a:extLst>
            </p:cNvPr>
            <p:cNvGrpSpPr/>
            <p:nvPr/>
          </p:nvGrpSpPr>
          <p:grpSpPr>
            <a:xfrm>
              <a:off x="3332645" y="7594812"/>
              <a:ext cx="1249227" cy="749486"/>
              <a:chOff x="7564994" y="4505220"/>
              <a:chExt cx="1135661" cy="681351"/>
            </a:xfrm>
          </p:grpSpPr>
          <p:pic>
            <p:nvPicPr>
              <p:cNvPr id="83" name="Picture 4" descr="Welcome To Kesar Tea">
                <a:extLst>
                  <a:ext uri="{FF2B5EF4-FFF2-40B4-BE49-F238E27FC236}">
                    <a16:creationId xmlns:a16="http://schemas.microsoft.com/office/drawing/2014/main" id="{49513449-F308-4884-9096-BFE6DF4EB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1" r="19284"/>
              <a:stretch/>
            </p:blipFill>
            <p:spPr bwMode="auto">
              <a:xfrm>
                <a:off x="7916505" y="4505220"/>
                <a:ext cx="784150" cy="625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ADFF7D9-463E-4AB3-8387-EB26AABA5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64994" y="4679456"/>
                <a:ext cx="765571" cy="507115"/>
              </a:xfrm>
              <a:prstGeom prst="rect">
                <a:avLst/>
              </a:prstGeom>
            </p:spPr>
          </p:pic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D6597AFA-B1D0-4F54-A557-C6292FB9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127" y="7302175"/>
              <a:ext cx="1177032" cy="1047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1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13">
            <a:extLst>
              <a:ext uri="{FF2B5EF4-FFF2-40B4-BE49-F238E27FC236}">
                <a16:creationId xmlns:a16="http://schemas.microsoft.com/office/drawing/2014/main" id="{C08F6947-CA10-4241-96AF-AA215B6DD44E}"/>
              </a:ext>
            </a:extLst>
          </p:cNvPr>
          <p:cNvSpPr/>
          <p:nvPr/>
        </p:nvSpPr>
        <p:spPr>
          <a:xfrm>
            <a:off x="368660" y="1037565"/>
            <a:ext cx="6165686" cy="8280920"/>
          </a:xfrm>
          <a:prstGeom prst="round2SameRect">
            <a:avLst>
              <a:gd name="adj1" fmla="val 2273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B8E5B9-1B76-4EE3-8DB5-A6BB5699C5B5}"/>
              </a:ext>
            </a:extLst>
          </p:cNvPr>
          <p:cNvGrpSpPr/>
          <p:nvPr/>
        </p:nvGrpSpPr>
        <p:grpSpPr>
          <a:xfrm>
            <a:off x="638690" y="677525"/>
            <a:ext cx="5760640" cy="1032134"/>
            <a:chOff x="-5888492" y="317108"/>
            <a:chExt cx="9946143" cy="2198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10B0AB-274A-47CE-95F4-F577AD02A4B5}"/>
                </a:ext>
              </a:extLst>
            </p:cNvPr>
            <p:cNvSpPr/>
            <p:nvPr/>
          </p:nvSpPr>
          <p:spPr>
            <a:xfrm>
              <a:off x="2889250" y="317111"/>
              <a:ext cx="1035050" cy="58025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양쪽 모서리가 둥근 사각형 4">
              <a:extLst>
                <a:ext uri="{FF2B5EF4-FFF2-40B4-BE49-F238E27FC236}">
                  <a16:creationId xmlns:a16="http://schemas.microsoft.com/office/drawing/2014/main" id="{BB3E2527-ACFE-49A3-BC5E-D49AA6B8A240}"/>
                </a:ext>
              </a:extLst>
            </p:cNvPr>
            <p:cNvSpPr/>
            <p:nvPr/>
          </p:nvSpPr>
          <p:spPr>
            <a:xfrm flipV="1">
              <a:off x="-5888492" y="317108"/>
              <a:ext cx="9668230" cy="615192"/>
            </a:xfrm>
            <a:prstGeom prst="round2SameRect">
              <a:avLst>
                <a:gd name="adj1" fmla="val 0"/>
                <a:gd name="adj2" fmla="val 232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5">
              <a:extLst>
                <a:ext uri="{FF2B5EF4-FFF2-40B4-BE49-F238E27FC236}">
                  <a16:creationId xmlns:a16="http://schemas.microsoft.com/office/drawing/2014/main" id="{7F98923B-FB78-459E-B124-618E2CED6BCE}"/>
                </a:ext>
              </a:extLst>
            </p:cNvPr>
            <p:cNvSpPr/>
            <p:nvPr/>
          </p:nvSpPr>
          <p:spPr>
            <a:xfrm>
              <a:off x="3780411" y="317110"/>
              <a:ext cx="277240" cy="767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6">
              <a:extLst>
                <a:ext uri="{FF2B5EF4-FFF2-40B4-BE49-F238E27FC236}">
                  <a16:creationId xmlns:a16="http://schemas.microsoft.com/office/drawing/2014/main" id="{182BE8C7-7C03-43AE-A154-4FF413494EC8}"/>
                </a:ext>
              </a:extLst>
            </p:cNvPr>
            <p:cNvSpPr/>
            <p:nvPr/>
          </p:nvSpPr>
          <p:spPr>
            <a:xfrm>
              <a:off x="-5888492" y="909825"/>
              <a:ext cx="9668230" cy="1606162"/>
            </a:xfrm>
            <a:prstGeom prst="round2SameRect">
              <a:avLst>
                <a:gd name="adj1" fmla="val 0"/>
                <a:gd name="adj2" fmla="val 4147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6631C4-AD57-4C5B-AA19-C39C661E59F7}"/>
              </a:ext>
            </a:extLst>
          </p:cNvPr>
          <p:cNvGrpSpPr/>
          <p:nvPr/>
        </p:nvGrpSpPr>
        <p:grpSpPr>
          <a:xfrm>
            <a:off x="188640" y="137465"/>
            <a:ext cx="993923" cy="905435"/>
            <a:chOff x="1264024" y="189213"/>
            <a:chExt cx="993923" cy="905435"/>
          </a:xfrm>
        </p:grpSpPr>
        <p:sp>
          <p:nvSpPr>
            <p:cNvPr id="11" name="순서도: 순차적 액세스 저장소 10">
              <a:extLst>
                <a:ext uri="{FF2B5EF4-FFF2-40B4-BE49-F238E27FC236}">
                  <a16:creationId xmlns:a16="http://schemas.microsoft.com/office/drawing/2014/main" id="{280C7C87-F0C0-4AF2-91C9-5941579C282D}"/>
                </a:ext>
              </a:extLst>
            </p:cNvPr>
            <p:cNvSpPr/>
            <p:nvPr/>
          </p:nvSpPr>
          <p:spPr>
            <a:xfrm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C6AB6B-2676-4CB1-BDC2-FA32214EFE6B}"/>
                </a:ext>
              </a:extLst>
            </p:cNvPr>
            <p:cNvGrpSpPr/>
            <p:nvPr/>
          </p:nvGrpSpPr>
          <p:grpSpPr>
            <a:xfrm>
              <a:off x="1490375" y="382880"/>
              <a:ext cx="538610" cy="592346"/>
              <a:chOff x="662759" y="589902"/>
              <a:chExt cx="538610" cy="41820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2DF92-E84A-45C8-823C-BAC553A6955F}"/>
                  </a:ext>
                </a:extLst>
              </p:cNvPr>
              <p:cNvSpPr txBox="1"/>
              <p:nvPr/>
            </p:nvSpPr>
            <p:spPr>
              <a:xfrm>
                <a:off x="702033" y="703894"/>
                <a:ext cx="460062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02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2FA5F-605B-4711-8CD3-A00F51AD76B5}"/>
                  </a:ext>
                </a:extLst>
              </p:cNvPr>
              <p:cNvSpPr txBox="1"/>
              <p:nvPr/>
            </p:nvSpPr>
            <p:spPr>
              <a:xfrm>
                <a:off x="662759" y="589902"/>
                <a:ext cx="538610" cy="1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고객만족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A8B128-12FC-44BD-8468-A8C5FE5FB430}"/>
              </a:ext>
            </a:extLst>
          </p:cNvPr>
          <p:cNvSpPr txBox="1"/>
          <p:nvPr/>
        </p:nvSpPr>
        <p:spPr>
          <a:xfrm>
            <a:off x="1403775" y="902550"/>
            <a:ext cx="461985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>
              <a:spcAft>
                <a:spcPts val="2000"/>
              </a:spcAft>
              <a:defRPr/>
            </a:pP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조선일보명조" panose="02030304000000000000" pitchFamily="18" charset="-127"/>
              </a:rPr>
              <a:t>우리 아이들에게는 적극적인 의견 청취를</a:t>
            </a:r>
            <a:r>
              <a:rPr lang="en-US" altLang="ko-KR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조선일보명조" panose="02030304000000000000" pitchFamily="18" charset="-127"/>
              </a:rPr>
              <a:t>,</a:t>
            </a: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63D13-5440-4F2D-992F-0185EEC25829}"/>
              </a:ext>
            </a:extLst>
          </p:cNvPr>
          <p:cNvSpPr txBox="1"/>
          <p:nvPr/>
        </p:nvSpPr>
        <p:spPr>
          <a:xfrm>
            <a:off x="1391668" y="1227974"/>
            <a:ext cx="4422686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lvl="0">
              <a:spcAft>
                <a:spcPts val="2000"/>
              </a:spcAft>
              <a:defRPr/>
            </a:pPr>
            <a:r>
              <a:rPr lang="ko-KR" altLang="en-US" sz="2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조선일보명조" panose="02030304000000000000" pitchFamily="18" charset="-127"/>
              </a:rPr>
              <a:t>학부모들에게는 함께하는 행복을</a:t>
            </a:r>
            <a:r>
              <a:rPr lang="en-US" altLang="ko-KR" sz="2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조선일보명조" panose="02030304000000000000" pitchFamily="18" charset="-127"/>
              </a:rPr>
              <a:t>!</a:t>
            </a:r>
            <a:endParaRPr lang="ko-KR" altLang="en-US" sz="2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7" name="모서리가 둥근 직사각형 25">
            <a:extLst>
              <a:ext uri="{FF2B5EF4-FFF2-40B4-BE49-F238E27FC236}">
                <a16:creationId xmlns:a16="http://schemas.microsoft.com/office/drawing/2014/main" id="{D486D4B8-82E7-466D-BB0E-0EC1F3DEC450}"/>
              </a:ext>
            </a:extLst>
          </p:cNvPr>
          <p:cNvSpPr/>
          <p:nvPr/>
        </p:nvSpPr>
        <p:spPr>
          <a:xfrm flipV="1">
            <a:off x="841566" y="1896401"/>
            <a:ext cx="5197724" cy="1178779"/>
          </a:xfrm>
          <a:prstGeom prst="roundRect">
            <a:avLst>
              <a:gd name="adj" fmla="val 8236"/>
            </a:avLst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91">
            <a:extLst>
              <a:ext uri="{FF2B5EF4-FFF2-40B4-BE49-F238E27FC236}">
                <a16:creationId xmlns:a16="http://schemas.microsoft.com/office/drawing/2014/main" id="{B17F1A50-DD07-47F5-92FB-4908C975E001}"/>
              </a:ext>
            </a:extLst>
          </p:cNvPr>
          <p:cNvSpPr/>
          <p:nvPr/>
        </p:nvSpPr>
        <p:spPr>
          <a:xfrm flipV="1">
            <a:off x="841566" y="3224490"/>
            <a:ext cx="5197724" cy="1178779"/>
          </a:xfrm>
          <a:prstGeom prst="roundRect">
            <a:avLst>
              <a:gd name="adj" fmla="val 8236"/>
            </a:avLst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94">
            <a:extLst>
              <a:ext uri="{FF2B5EF4-FFF2-40B4-BE49-F238E27FC236}">
                <a16:creationId xmlns:a16="http://schemas.microsoft.com/office/drawing/2014/main" id="{A569F1D2-2E5A-4B40-8D55-74F9E2D064F0}"/>
              </a:ext>
            </a:extLst>
          </p:cNvPr>
          <p:cNvSpPr/>
          <p:nvPr/>
        </p:nvSpPr>
        <p:spPr>
          <a:xfrm flipV="1">
            <a:off x="841566" y="4552579"/>
            <a:ext cx="5197724" cy="1178779"/>
          </a:xfrm>
          <a:prstGeom prst="roundRect">
            <a:avLst>
              <a:gd name="adj" fmla="val 8236"/>
            </a:avLst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5E803486-8473-4F5F-A417-23607294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66" y="1892660"/>
            <a:ext cx="1732339" cy="1182521"/>
          </a:xfrm>
          <a:prstGeom prst="roundRect">
            <a:avLst>
              <a:gd name="adj" fmla="val 1002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8317A6-B61F-4A58-B87B-8EE6418C3676}"/>
              </a:ext>
            </a:extLst>
          </p:cNvPr>
          <p:cNvGrpSpPr/>
          <p:nvPr/>
        </p:nvGrpSpPr>
        <p:grpSpPr>
          <a:xfrm>
            <a:off x="841565" y="4464693"/>
            <a:ext cx="1237286" cy="1241790"/>
            <a:chOff x="-2765150" y="2131985"/>
            <a:chExt cx="3172730" cy="437585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74DBF23-CF07-4FDB-B4FE-FF61E219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000"/>
            <a:stretch/>
          </p:blipFill>
          <p:spPr>
            <a:xfrm>
              <a:off x="-2765150" y="2131985"/>
              <a:ext cx="3172730" cy="437585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10178C7-66CC-443B-B0C6-6C16765A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07233" y="3003667"/>
              <a:ext cx="1347057" cy="2843789"/>
            </a:xfrm>
            <a:prstGeom prst="roundRect">
              <a:avLst>
                <a:gd name="adj" fmla="val 4977"/>
              </a:avLst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D31C952C-7322-4780-992A-9B1BB2B011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9" t="9777" r="9922" b="67681"/>
          <a:stretch/>
        </p:blipFill>
        <p:spPr>
          <a:xfrm>
            <a:off x="1493785" y="4862990"/>
            <a:ext cx="838137" cy="847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255E2A-2EA0-4985-9C98-5FBA52512FC1}"/>
              </a:ext>
            </a:extLst>
          </p:cNvPr>
          <p:cNvSpPr txBox="1"/>
          <p:nvPr/>
        </p:nvSpPr>
        <p:spPr>
          <a:xfrm>
            <a:off x="3248980" y="2027675"/>
            <a:ext cx="19107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ts val="4500"/>
              </a:lnSpc>
              <a:defRPr sz="14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algn="l" defTabSz="913304">
              <a:lnSpc>
                <a:spcPct val="100000"/>
              </a:lnSpc>
              <a:defRPr/>
            </a:pPr>
            <a:r>
              <a:rPr lang="en-US" altLang="ko-KR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01</a:t>
            </a:r>
          </a:p>
          <a:p>
            <a:pPr algn="l" defTabSz="913304">
              <a:lnSpc>
                <a:spcPct val="100000"/>
              </a:lnSpc>
              <a:defRPr/>
            </a:pPr>
            <a:r>
              <a:rPr lang="ko-KR" altLang="en-US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너의 의견을 말해줘</a:t>
            </a:r>
            <a:r>
              <a:rPr lang="en-US" altLang="ko-KR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! Tree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DFA3C5-5DD4-4A8D-918F-C5FC9FF80A17}"/>
              </a:ext>
            </a:extLst>
          </p:cNvPr>
          <p:cNvSpPr/>
          <p:nvPr/>
        </p:nvSpPr>
        <p:spPr>
          <a:xfrm>
            <a:off x="3254261" y="2540427"/>
            <a:ext cx="2170198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직원들의 자유로운 의견 접수 가능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en-US" altLang="ko-KR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BEST</a:t>
            </a: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 의견 직원께는 간식 제공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8DBE8-BC37-46D1-8614-89CF75BCA296}"/>
              </a:ext>
            </a:extLst>
          </p:cNvPr>
          <p:cNvSpPr txBox="1"/>
          <p:nvPr/>
        </p:nvSpPr>
        <p:spPr>
          <a:xfrm>
            <a:off x="3293985" y="3332820"/>
            <a:ext cx="17322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ts val="4500"/>
              </a:lnSpc>
              <a:defRPr sz="14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algn="l" defTabSz="913304">
              <a:lnSpc>
                <a:spcPct val="100000"/>
              </a:lnSpc>
              <a:defRPr/>
            </a:pPr>
            <a:r>
              <a:rPr lang="en-US" altLang="ko-KR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02</a:t>
            </a:r>
          </a:p>
          <a:p>
            <a:pPr algn="l" defTabSz="913304">
              <a:lnSpc>
                <a:spcPct val="100000"/>
              </a:lnSpc>
              <a:defRPr/>
            </a:pPr>
            <a:r>
              <a:rPr lang="ko-KR" altLang="en-US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대전정부청사 </a:t>
            </a:r>
            <a:r>
              <a:rPr lang="ko-KR" altLang="en-US" b="1" spc="-8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인★그램</a:t>
            </a:r>
            <a:endParaRPr lang="en-US" altLang="ko-KR" b="1" spc="-8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96E7E9-4FE0-4827-83A8-16AD8C60F1B3}"/>
              </a:ext>
            </a:extLst>
          </p:cNvPr>
          <p:cNvSpPr/>
          <p:nvPr/>
        </p:nvSpPr>
        <p:spPr>
          <a:xfrm>
            <a:off x="3299266" y="3845572"/>
            <a:ext cx="2170198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임직원 추천 메뉴 접수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식당 소식 및 이벤트 진행 내용 확인 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AD0305-5F58-4B59-BB70-977D5D2EA3A7}"/>
              </a:ext>
            </a:extLst>
          </p:cNvPr>
          <p:cNvSpPr txBox="1"/>
          <p:nvPr/>
        </p:nvSpPr>
        <p:spPr>
          <a:xfrm>
            <a:off x="3293985" y="4592960"/>
            <a:ext cx="23439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ts val="4500"/>
              </a:lnSpc>
              <a:defRPr sz="14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algn="l" defTabSz="913304">
              <a:lnSpc>
                <a:spcPct val="100000"/>
              </a:lnSpc>
              <a:defRPr/>
            </a:pPr>
            <a:r>
              <a:rPr lang="en-US" altLang="ko-KR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03</a:t>
            </a:r>
          </a:p>
          <a:p>
            <a:pPr algn="l" defTabSz="913304">
              <a:lnSpc>
                <a:spcPct val="100000"/>
              </a:lnSpc>
              <a:defRPr/>
            </a:pPr>
            <a:r>
              <a:rPr lang="ko-KR" altLang="en-US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대전정부청사 전용 모바일 </a:t>
            </a:r>
            <a:r>
              <a:rPr lang="en-US" altLang="ko-KR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APP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27994A-C6C5-43F3-802D-A598A5E4CBD7}"/>
              </a:ext>
            </a:extLst>
          </p:cNvPr>
          <p:cNvSpPr/>
          <p:nvPr/>
        </p:nvSpPr>
        <p:spPr>
          <a:xfrm>
            <a:off x="3299265" y="5105712"/>
            <a:ext cx="2246503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영양사와의 </a:t>
            </a:r>
            <a:r>
              <a:rPr lang="en-US" altLang="ko-KR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1:1 Talk </a:t>
            </a: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가능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ts val="1300"/>
              </a:lnSpc>
              <a:spcAft>
                <a:spcPts val="400"/>
              </a:spcAft>
            </a:pPr>
            <a:r>
              <a:rPr lang="ko-KR" altLang="en-US" sz="1200" spc="-8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조선일보명조" panose="02030304000000000000" pitchFamily="18" charset="-127"/>
              </a:rPr>
              <a:t>학생 뿐만 아니라 학부모도 사용 가능</a:t>
            </a:r>
            <a:endParaRPr lang="en-US" altLang="ko-KR" sz="1200" spc="-8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5" name="Picture 4" descr="lg phoneì ëí ì´ë¯¸ì§ ê²ìê²°ê³¼">
            <a:extLst>
              <a:ext uri="{FF2B5EF4-FFF2-40B4-BE49-F238E27FC236}">
                <a16:creationId xmlns:a16="http://schemas.microsoft.com/office/drawing/2014/main" id="{344BA69D-632E-426B-B696-70FD88A7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/>
          <a:stretch/>
        </p:blipFill>
        <p:spPr bwMode="auto">
          <a:xfrm>
            <a:off x="1088740" y="5988115"/>
            <a:ext cx="1837440" cy="30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9FB162-4406-475B-BA36-71738922E608}"/>
              </a:ext>
            </a:extLst>
          </p:cNvPr>
          <p:cNvGrpSpPr/>
          <p:nvPr/>
        </p:nvGrpSpPr>
        <p:grpSpPr>
          <a:xfrm>
            <a:off x="424297" y="6991865"/>
            <a:ext cx="3166327" cy="1531291"/>
            <a:chOff x="1851890" y="3084648"/>
            <a:chExt cx="5196610" cy="3610739"/>
          </a:xfrm>
        </p:grpSpPr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3BB4037-D74F-4C71-B7D6-C0656A41A8E1}"/>
                </a:ext>
              </a:extLst>
            </p:cNvPr>
            <p:cNvSpPr/>
            <p:nvPr/>
          </p:nvSpPr>
          <p:spPr>
            <a:xfrm>
              <a:off x="5874591" y="3084648"/>
              <a:ext cx="1164735" cy="879437"/>
            </a:xfrm>
            <a:prstGeom prst="rtTriangle">
              <a:avLst/>
            </a:prstGeom>
            <a:solidFill>
              <a:srgbClr val="0A0708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B65B1CAD-C465-46E5-A6E0-18F9C1D7E263}"/>
                </a:ext>
              </a:extLst>
            </p:cNvPr>
            <p:cNvSpPr/>
            <p:nvPr/>
          </p:nvSpPr>
          <p:spPr>
            <a:xfrm flipH="1">
              <a:off x="1883731" y="3084648"/>
              <a:ext cx="1164735" cy="879437"/>
            </a:xfrm>
            <a:prstGeom prst="rtTriangle">
              <a:avLst/>
            </a:prstGeom>
            <a:solidFill>
              <a:srgbClr val="0A0708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1335F54-905B-4AC8-B934-E7C4A8775E70}"/>
                </a:ext>
              </a:extLst>
            </p:cNvPr>
            <p:cNvSpPr/>
            <p:nvPr/>
          </p:nvSpPr>
          <p:spPr>
            <a:xfrm>
              <a:off x="1851890" y="3952377"/>
              <a:ext cx="5196610" cy="27430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44F8F85-DC67-44FE-8ED7-580F9EA7945F}"/>
              </a:ext>
            </a:extLst>
          </p:cNvPr>
          <p:cNvGrpSpPr/>
          <p:nvPr/>
        </p:nvGrpSpPr>
        <p:grpSpPr>
          <a:xfrm>
            <a:off x="2609600" y="7446019"/>
            <a:ext cx="824142" cy="760354"/>
            <a:chOff x="5926874" y="2889499"/>
            <a:chExt cx="1390049" cy="115969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07792C20-D457-4016-A38E-103217127C5B}"/>
                </a:ext>
              </a:extLst>
            </p:cNvPr>
            <p:cNvSpPr/>
            <p:nvPr/>
          </p:nvSpPr>
          <p:spPr>
            <a:xfrm>
              <a:off x="5926874" y="2889499"/>
              <a:ext cx="915885" cy="10515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97F5C4F2-B4A3-420C-9F22-5F0F1C1402B3}"/>
                </a:ext>
              </a:extLst>
            </p:cNvPr>
            <p:cNvSpPr/>
            <p:nvPr/>
          </p:nvSpPr>
          <p:spPr>
            <a:xfrm>
              <a:off x="6467221" y="3056873"/>
              <a:ext cx="849702" cy="9923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object 33">
            <a:extLst>
              <a:ext uri="{FF2B5EF4-FFF2-40B4-BE49-F238E27FC236}">
                <a16:creationId xmlns:a16="http://schemas.microsoft.com/office/drawing/2014/main" id="{5B8CBD93-D8C5-4EA9-80E0-24D0CF6BD6D0}"/>
              </a:ext>
            </a:extLst>
          </p:cNvPr>
          <p:cNvSpPr/>
          <p:nvPr/>
        </p:nvSpPr>
        <p:spPr>
          <a:xfrm>
            <a:off x="1843611" y="7530271"/>
            <a:ext cx="375702" cy="685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0DBACB-1CF7-439F-B5E9-E22B5DE5B49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7" b="34509"/>
          <a:stretch/>
        </p:blipFill>
        <p:spPr>
          <a:xfrm>
            <a:off x="530904" y="7555254"/>
            <a:ext cx="917420" cy="662172"/>
          </a:xfrm>
          <a:prstGeom prst="roundRect">
            <a:avLst>
              <a:gd name="adj" fmla="val 6471"/>
            </a:avLst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1FE8863-7F58-4714-AB27-DA46F2F0CCC4}"/>
              </a:ext>
            </a:extLst>
          </p:cNvPr>
          <p:cNvSpPr txBox="1"/>
          <p:nvPr/>
        </p:nvSpPr>
        <p:spPr>
          <a:xfrm>
            <a:off x="3338990" y="7158245"/>
            <a:ext cx="315919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ts val="4500"/>
              </a:lnSpc>
              <a:defRPr sz="14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pPr defTabSz="913304">
              <a:lnSpc>
                <a:spcPct val="100000"/>
              </a:lnSpc>
              <a:defRPr/>
            </a:pPr>
            <a:r>
              <a:rPr lang="en-US" altLang="ko-KR" sz="1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조선일보명조" panose="02030304000000000000" pitchFamily="18" charset="-127"/>
              </a:rPr>
              <a:t>00000000</a:t>
            </a:r>
          </a:p>
          <a:p>
            <a:pPr defTabSz="913304">
              <a:lnSpc>
                <a:spcPct val="100000"/>
              </a:lnSpc>
              <a:defRPr/>
            </a:pPr>
            <a:r>
              <a:rPr lang="ko-KR" altLang="en-US" sz="2000" b="1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49A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카페24 써라운드" pitchFamily="2" charset="-127"/>
              </a:rPr>
              <a:t>카카오톡 채널 개설</a:t>
            </a:r>
            <a:endParaRPr lang="en-US" altLang="ko-KR" sz="2000" b="1" spc="-8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49A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1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13">
            <a:extLst>
              <a:ext uri="{FF2B5EF4-FFF2-40B4-BE49-F238E27FC236}">
                <a16:creationId xmlns:a16="http://schemas.microsoft.com/office/drawing/2014/main" id="{C08F6947-CA10-4241-96AF-AA215B6DD44E}"/>
              </a:ext>
            </a:extLst>
          </p:cNvPr>
          <p:cNvSpPr/>
          <p:nvPr/>
        </p:nvSpPr>
        <p:spPr>
          <a:xfrm>
            <a:off x="368660" y="1037565"/>
            <a:ext cx="6165686" cy="8280920"/>
          </a:xfrm>
          <a:prstGeom prst="round2SameRect">
            <a:avLst>
              <a:gd name="adj1" fmla="val 2273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B8E5B9-1B76-4EE3-8DB5-A6BB5699C5B5}"/>
              </a:ext>
            </a:extLst>
          </p:cNvPr>
          <p:cNvGrpSpPr/>
          <p:nvPr/>
        </p:nvGrpSpPr>
        <p:grpSpPr>
          <a:xfrm>
            <a:off x="638690" y="677525"/>
            <a:ext cx="5760640" cy="1032134"/>
            <a:chOff x="-5888492" y="317108"/>
            <a:chExt cx="9946143" cy="2198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10B0AB-274A-47CE-95F4-F577AD02A4B5}"/>
                </a:ext>
              </a:extLst>
            </p:cNvPr>
            <p:cNvSpPr/>
            <p:nvPr/>
          </p:nvSpPr>
          <p:spPr>
            <a:xfrm>
              <a:off x="2889250" y="317111"/>
              <a:ext cx="1035050" cy="58025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양쪽 모서리가 둥근 사각형 4">
              <a:extLst>
                <a:ext uri="{FF2B5EF4-FFF2-40B4-BE49-F238E27FC236}">
                  <a16:creationId xmlns:a16="http://schemas.microsoft.com/office/drawing/2014/main" id="{BB3E2527-ACFE-49A3-BC5E-D49AA6B8A240}"/>
                </a:ext>
              </a:extLst>
            </p:cNvPr>
            <p:cNvSpPr/>
            <p:nvPr/>
          </p:nvSpPr>
          <p:spPr>
            <a:xfrm flipV="1">
              <a:off x="-5888492" y="317108"/>
              <a:ext cx="9668230" cy="615192"/>
            </a:xfrm>
            <a:prstGeom prst="round2SameRect">
              <a:avLst>
                <a:gd name="adj1" fmla="val 0"/>
                <a:gd name="adj2" fmla="val 232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5">
              <a:extLst>
                <a:ext uri="{FF2B5EF4-FFF2-40B4-BE49-F238E27FC236}">
                  <a16:creationId xmlns:a16="http://schemas.microsoft.com/office/drawing/2014/main" id="{7F98923B-FB78-459E-B124-618E2CED6BCE}"/>
                </a:ext>
              </a:extLst>
            </p:cNvPr>
            <p:cNvSpPr/>
            <p:nvPr/>
          </p:nvSpPr>
          <p:spPr>
            <a:xfrm>
              <a:off x="3780411" y="317110"/>
              <a:ext cx="277240" cy="7671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6">
              <a:extLst>
                <a:ext uri="{FF2B5EF4-FFF2-40B4-BE49-F238E27FC236}">
                  <a16:creationId xmlns:a16="http://schemas.microsoft.com/office/drawing/2014/main" id="{182BE8C7-7C03-43AE-A154-4FF413494EC8}"/>
                </a:ext>
              </a:extLst>
            </p:cNvPr>
            <p:cNvSpPr/>
            <p:nvPr/>
          </p:nvSpPr>
          <p:spPr>
            <a:xfrm>
              <a:off x="-5888492" y="909825"/>
              <a:ext cx="9668230" cy="1606162"/>
            </a:xfrm>
            <a:prstGeom prst="round2SameRect">
              <a:avLst>
                <a:gd name="adj1" fmla="val 0"/>
                <a:gd name="adj2" fmla="val 4147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6631C4-AD57-4C5B-AA19-C39C661E59F7}"/>
              </a:ext>
            </a:extLst>
          </p:cNvPr>
          <p:cNvGrpSpPr/>
          <p:nvPr/>
        </p:nvGrpSpPr>
        <p:grpSpPr>
          <a:xfrm>
            <a:off x="188640" y="137465"/>
            <a:ext cx="993923" cy="905435"/>
            <a:chOff x="1264024" y="189213"/>
            <a:chExt cx="993923" cy="905435"/>
          </a:xfrm>
        </p:grpSpPr>
        <p:sp>
          <p:nvSpPr>
            <p:cNvPr id="11" name="순서도: 순차적 액세스 저장소 10">
              <a:extLst>
                <a:ext uri="{FF2B5EF4-FFF2-40B4-BE49-F238E27FC236}">
                  <a16:creationId xmlns:a16="http://schemas.microsoft.com/office/drawing/2014/main" id="{280C7C87-F0C0-4AF2-91C9-5941579C282D}"/>
                </a:ext>
              </a:extLst>
            </p:cNvPr>
            <p:cNvSpPr/>
            <p:nvPr/>
          </p:nvSpPr>
          <p:spPr>
            <a:xfrm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C6AB6B-2676-4CB1-BDC2-FA32214EFE6B}"/>
                </a:ext>
              </a:extLst>
            </p:cNvPr>
            <p:cNvGrpSpPr/>
            <p:nvPr/>
          </p:nvGrpSpPr>
          <p:grpSpPr>
            <a:xfrm>
              <a:off x="1490375" y="382880"/>
              <a:ext cx="538610" cy="592346"/>
              <a:chOff x="662759" y="589902"/>
              <a:chExt cx="538610" cy="41820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2DF92-E84A-45C8-823C-BAC553A6955F}"/>
                  </a:ext>
                </a:extLst>
              </p:cNvPr>
              <p:cNvSpPr txBox="1"/>
              <p:nvPr/>
            </p:nvSpPr>
            <p:spPr>
              <a:xfrm>
                <a:off x="702033" y="703894"/>
                <a:ext cx="460062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02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F2FA5F-605B-4711-8CD3-A00F51AD76B5}"/>
                  </a:ext>
                </a:extLst>
              </p:cNvPr>
              <p:cNvSpPr txBox="1"/>
              <p:nvPr/>
            </p:nvSpPr>
            <p:spPr>
              <a:xfrm>
                <a:off x="662759" y="589902"/>
                <a:ext cx="538610" cy="1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고객만족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A8B128-12FC-44BD-8468-A8C5FE5FB430}"/>
              </a:ext>
            </a:extLst>
          </p:cNvPr>
          <p:cNvSpPr txBox="1"/>
          <p:nvPr/>
        </p:nvSpPr>
        <p:spPr>
          <a:xfrm>
            <a:off x="1403775" y="902550"/>
            <a:ext cx="461985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>
              <a:spcAft>
                <a:spcPts val="2000"/>
              </a:spcAft>
              <a:defRPr/>
            </a:pPr>
            <a:r>
              <a:rPr lang="ko-KR" altLang="en-US" sz="2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조선일보명조" panose="02030304000000000000" pitchFamily="18" charset="-127"/>
              </a:rPr>
              <a:t>체계적인 관리체계로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63D13-5440-4F2D-992F-0185EEC25829}"/>
              </a:ext>
            </a:extLst>
          </p:cNvPr>
          <p:cNvSpPr txBox="1"/>
          <p:nvPr/>
        </p:nvSpPr>
        <p:spPr>
          <a:xfrm>
            <a:off x="1391668" y="1227974"/>
            <a:ext cx="3345468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lvl="0">
              <a:spcAft>
                <a:spcPts val="2000"/>
              </a:spcAft>
              <a:defRPr/>
            </a:pPr>
            <a:r>
              <a:rPr lang="en-US" altLang="ko-KR" sz="2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조선일보명조" panose="02030304000000000000" pitchFamily="18" charset="-127"/>
              </a:rPr>
              <a:t>24</a:t>
            </a:r>
            <a:r>
              <a:rPr lang="ko-KR" altLang="en-US" sz="2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조선일보명조" panose="02030304000000000000" pitchFamily="18" charset="-127"/>
              </a:rPr>
              <a:t>시간 내 신속한 피드백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285D4B2-F253-437F-AD29-2FD040844F04}"/>
              </a:ext>
            </a:extLst>
          </p:cNvPr>
          <p:cNvGrpSpPr/>
          <p:nvPr/>
        </p:nvGrpSpPr>
        <p:grpSpPr>
          <a:xfrm>
            <a:off x="730501" y="3017785"/>
            <a:ext cx="5385907" cy="4953331"/>
            <a:chOff x="1053097" y="2301952"/>
            <a:chExt cx="7777151" cy="3355673"/>
          </a:xfrm>
        </p:grpSpPr>
        <p:sp>
          <p:nvSpPr>
            <p:cNvPr id="48" name="Text Box 17">
              <a:extLst>
                <a:ext uri="{FF2B5EF4-FFF2-40B4-BE49-F238E27FC236}">
                  <a16:creationId xmlns:a16="http://schemas.microsoft.com/office/drawing/2014/main" id="{6757ACA3-E889-4941-BF1A-340C68C1C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892" y="2301952"/>
              <a:ext cx="1613816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08000" indent="-108000">
                <a:buClr>
                  <a:srgbClr val="E86600"/>
                </a:buClr>
                <a:buFont typeface="Arial" panose="020B0604020202020204" pitchFamily="34" charset="0"/>
                <a:buChar char="•"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indent="0" algn="ctr">
                <a:buNone/>
                <a:defRPr/>
              </a:pP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VOC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채널 운영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본사 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CS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팀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상시 진단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sp>
          <p:nvSpPr>
            <p:cNvPr id="49" name="모서리가 둥근 직사각형 100">
              <a:extLst>
                <a:ext uri="{FF2B5EF4-FFF2-40B4-BE49-F238E27FC236}">
                  <a16:creationId xmlns:a16="http://schemas.microsoft.com/office/drawing/2014/main" id="{1E259E48-E930-4E45-A00A-FE0C4E08C15C}"/>
                </a:ext>
              </a:extLst>
            </p:cNvPr>
            <p:cNvSpPr/>
            <p:nvPr/>
          </p:nvSpPr>
          <p:spPr>
            <a:xfrm>
              <a:off x="1075752" y="2767319"/>
              <a:ext cx="3840202" cy="413843"/>
            </a:xfrm>
            <a:prstGeom prst="roundRect">
              <a:avLst>
                <a:gd name="adj" fmla="val 50000"/>
              </a:avLst>
            </a:prstGeom>
            <a:solidFill>
              <a:srgbClr val="C6B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70" dirty="0">
                <a:ln>
                  <a:solidFill>
                    <a:srgbClr val="004D86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자유형 101">
              <a:extLst>
                <a:ext uri="{FF2B5EF4-FFF2-40B4-BE49-F238E27FC236}">
                  <a16:creationId xmlns:a16="http://schemas.microsoft.com/office/drawing/2014/main" id="{06946373-859C-40D4-93BB-6C891FAC1223}"/>
                </a:ext>
              </a:extLst>
            </p:cNvPr>
            <p:cNvSpPr/>
            <p:nvPr/>
          </p:nvSpPr>
          <p:spPr>
            <a:xfrm flipH="1">
              <a:off x="4502704" y="2767319"/>
              <a:ext cx="4327544" cy="1206345"/>
            </a:xfrm>
            <a:custGeom>
              <a:avLst/>
              <a:gdLst>
                <a:gd name="connsiteX0" fmla="*/ 940061 w 3934131"/>
                <a:gd name="connsiteY0" fmla="*/ 0 h 942975"/>
                <a:gd name="connsiteX1" fmla="*/ 3934131 w 3934131"/>
                <a:gd name="connsiteY1" fmla="*/ 0 h 942975"/>
                <a:gd name="connsiteX2" fmla="*/ 3934131 w 3934131"/>
                <a:gd name="connsiteY2" fmla="*/ 323850 h 942975"/>
                <a:gd name="connsiteX3" fmla="*/ 1044837 w 3934131"/>
                <a:gd name="connsiteY3" fmla="*/ 323850 h 942975"/>
                <a:gd name="connsiteX4" fmla="*/ 428626 w 3934131"/>
                <a:gd name="connsiteY4" fmla="*/ 940061 h 942975"/>
                <a:gd name="connsiteX5" fmla="*/ 428920 w 3934131"/>
                <a:gd name="connsiteY5" fmla="*/ 942975 h 942975"/>
                <a:gd name="connsiteX6" fmla="*/ 294 w 3934131"/>
                <a:gd name="connsiteY6" fmla="*/ 942975 h 942975"/>
                <a:gd name="connsiteX7" fmla="*/ 0 w 3934131"/>
                <a:gd name="connsiteY7" fmla="*/ 940061 h 942975"/>
                <a:gd name="connsiteX8" fmla="*/ 940061 w 3934131"/>
                <a:gd name="connsiteY8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4131" h="942975">
                  <a:moveTo>
                    <a:pt x="940061" y="0"/>
                  </a:moveTo>
                  <a:lnTo>
                    <a:pt x="3934131" y="0"/>
                  </a:lnTo>
                  <a:lnTo>
                    <a:pt x="3934131" y="323850"/>
                  </a:lnTo>
                  <a:lnTo>
                    <a:pt x="1044837" y="323850"/>
                  </a:lnTo>
                  <a:cubicBezTo>
                    <a:pt x="704513" y="323850"/>
                    <a:pt x="428626" y="599737"/>
                    <a:pt x="428626" y="940061"/>
                  </a:cubicBezTo>
                  <a:lnTo>
                    <a:pt x="428920" y="942975"/>
                  </a:lnTo>
                  <a:lnTo>
                    <a:pt x="294" y="942975"/>
                  </a:lnTo>
                  <a:lnTo>
                    <a:pt x="0" y="940061"/>
                  </a:lnTo>
                  <a:cubicBezTo>
                    <a:pt x="0" y="420880"/>
                    <a:pt x="420880" y="0"/>
                    <a:pt x="940061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33222" latinLnBrk="1">
                <a:defRPr/>
              </a:pPr>
              <a:endParaRPr lang="ko-KR" altLang="en-US" sz="970" dirty="0">
                <a:ln>
                  <a:solidFill>
                    <a:srgbClr val="004D86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모서리가 둥근 직사각형 103">
              <a:extLst>
                <a:ext uri="{FF2B5EF4-FFF2-40B4-BE49-F238E27FC236}">
                  <a16:creationId xmlns:a16="http://schemas.microsoft.com/office/drawing/2014/main" id="{F95B478E-B6BC-485B-AFBD-50194617C10F}"/>
                </a:ext>
              </a:extLst>
            </p:cNvPr>
            <p:cNvSpPr/>
            <p:nvPr/>
          </p:nvSpPr>
          <p:spPr>
            <a:xfrm flipV="1">
              <a:off x="1075752" y="4760260"/>
              <a:ext cx="3840202" cy="41974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33222" latinLnBrk="1">
                <a:defRPr/>
              </a:pPr>
              <a:endParaRPr lang="ko-KR" altLang="en-US" sz="970" dirty="0">
                <a:ln>
                  <a:solidFill>
                    <a:srgbClr val="004D86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자유형 104">
              <a:extLst>
                <a:ext uri="{FF2B5EF4-FFF2-40B4-BE49-F238E27FC236}">
                  <a16:creationId xmlns:a16="http://schemas.microsoft.com/office/drawing/2014/main" id="{0A78B00B-A97C-4BFB-BDF2-F132699154E7}"/>
                </a:ext>
              </a:extLst>
            </p:cNvPr>
            <p:cNvSpPr/>
            <p:nvPr/>
          </p:nvSpPr>
          <p:spPr>
            <a:xfrm flipH="1" flipV="1">
              <a:off x="4502703" y="3964779"/>
              <a:ext cx="4327544" cy="1215228"/>
            </a:xfrm>
            <a:custGeom>
              <a:avLst/>
              <a:gdLst>
                <a:gd name="connsiteX0" fmla="*/ 940061 w 3934131"/>
                <a:gd name="connsiteY0" fmla="*/ 0 h 942975"/>
                <a:gd name="connsiteX1" fmla="*/ 3934131 w 3934131"/>
                <a:gd name="connsiteY1" fmla="*/ 0 h 942975"/>
                <a:gd name="connsiteX2" fmla="*/ 3934131 w 3934131"/>
                <a:gd name="connsiteY2" fmla="*/ 323850 h 942975"/>
                <a:gd name="connsiteX3" fmla="*/ 1044837 w 3934131"/>
                <a:gd name="connsiteY3" fmla="*/ 323850 h 942975"/>
                <a:gd name="connsiteX4" fmla="*/ 428626 w 3934131"/>
                <a:gd name="connsiteY4" fmla="*/ 940061 h 942975"/>
                <a:gd name="connsiteX5" fmla="*/ 428920 w 3934131"/>
                <a:gd name="connsiteY5" fmla="*/ 942975 h 942975"/>
                <a:gd name="connsiteX6" fmla="*/ 294 w 3934131"/>
                <a:gd name="connsiteY6" fmla="*/ 942975 h 942975"/>
                <a:gd name="connsiteX7" fmla="*/ 0 w 3934131"/>
                <a:gd name="connsiteY7" fmla="*/ 940061 h 942975"/>
                <a:gd name="connsiteX8" fmla="*/ 940061 w 3934131"/>
                <a:gd name="connsiteY8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4131" h="942975">
                  <a:moveTo>
                    <a:pt x="940061" y="0"/>
                  </a:moveTo>
                  <a:lnTo>
                    <a:pt x="3934131" y="0"/>
                  </a:lnTo>
                  <a:lnTo>
                    <a:pt x="3934131" y="323850"/>
                  </a:lnTo>
                  <a:lnTo>
                    <a:pt x="1044837" y="323850"/>
                  </a:lnTo>
                  <a:cubicBezTo>
                    <a:pt x="704513" y="323850"/>
                    <a:pt x="428626" y="599737"/>
                    <a:pt x="428626" y="940061"/>
                  </a:cubicBezTo>
                  <a:lnTo>
                    <a:pt x="428920" y="942975"/>
                  </a:lnTo>
                  <a:lnTo>
                    <a:pt x="294" y="942975"/>
                  </a:lnTo>
                  <a:lnTo>
                    <a:pt x="0" y="940061"/>
                  </a:lnTo>
                  <a:cubicBezTo>
                    <a:pt x="0" y="420880"/>
                    <a:pt x="420880" y="0"/>
                    <a:pt x="940061" y="0"/>
                  </a:cubicBezTo>
                  <a:close/>
                </a:path>
              </a:pathLst>
            </a:custGeom>
            <a:solidFill>
              <a:srgbClr val="00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47" dirty="0"/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876048B3-B256-47E9-8DD5-992E4AA72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170" y="2911732"/>
              <a:ext cx="865702" cy="125103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184596"/>
                </a:buClr>
                <a:defRPr/>
              </a:pPr>
              <a:r>
                <a:rPr lang="ko-KR" altLang="en-US" sz="1200" spc="-5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사전 관리</a:t>
              </a:r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A2F60275-45BE-4470-B8AE-B4E813DC8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422" y="2911732"/>
              <a:ext cx="1068468" cy="125103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184596"/>
                </a:buClr>
                <a:defRPr/>
              </a:pPr>
              <a:r>
                <a:rPr lang="ko-KR" altLang="en-US" sz="1200" spc="-5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클레임 발생</a:t>
              </a:r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F005479D-5F1A-4FA1-BCDA-165AB0771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422" y="4863027"/>
              <a:ext cx="1068468" cy="125103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184596"/>
                </a:buClr>
                <a:defRPr/>
              </a:pPr>
              <a:r>
                <a:rPr lang="ko-KR" altLang="en-US" sz="1200" spc="-5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클레임 처리</a:t>
              </a:r>
            </a:p>
          </p:txBody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60A3BB04-86E5-4064-B0EB-537D6AF96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183" y="4863027"/>
              <a:ext cx="865702" cy="125103"/>
            </a:xfrm>
            <a:prstGeom prst="rect">
              <a:avLst/>
            </a:prstGeom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184596"/>
                </a:buClr>
                <a:defRPr/>
              </a:pPr>
              <a:r>
                <a:rPr lang="ko-KR" altLang="en-US" sz="1200" spc="-5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사후 관리</a:t>
              </a:r>
            </a:p>
          </p:txBody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A0487F7C-8AF9-4371-878A-7C45DCD7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1320" y="2301952"/>
              <a:ext cx="1109209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08000" indent="-108000">
                <a:buClr>
                  <a:srgbClr val="E86600"/>
                </a:buClr>
                <a:buFont typeface="Arial" panose="020B0604020202020204" pitchFamily="34" charset="0"/>
                <a:buChar char="•"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외부 전문기관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만족도조사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19E7FA46-A830-4A5A-97CA-23A8CDBDF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1830" y="2301952"/>
              <a:ext cx="1887413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 algn="ctr">
                <a:lnSpc>
                  <a:spcPts val="1400"/>
                </a:lnSpc>
                <a:buClr>
                  <a:srgbClr val="E86600"/>
                </a:buClr>
                <a:buFont typeface="Arial" panose="020B0604020202020204" pitchFamily="34" charset="0"/>
                <a:buNone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84596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현장담당자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클레임 접수 및 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1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차 응대</a:t>
              </a: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0E2F05E8-857D-41FF-98C9-EA6843AC9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4313" y="2301952"/>
              <a:ext cx="1686496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 algn="ctr">
                <a:lnSpc>
                  <a:spcPts val="1400"/>
                </a:lnSpc>
                <a:buClr>
                  <a:srgbClr val="E86600"/>
                </a:buClr>
                <a:buFont typeface="Arial" panose="020B0604020202020204" pitchFamily="34" charset="0"/>
                <a:buNone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84596"/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CS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팀 클레임 확인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현장상황 및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원인분석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sp>
          <p:nvSpPr>
            <p:cNvPr id="60" name="다이아몬드 7">
              <a:extLst>
                <a:ext uri="{FF2B5EF4-FFF2-40B4-BE49-F238E27FC236}">
                  <a16:creationId xmlns:a16="http://schemas.microsoft.com/office/drawing/2014/main" id="{02B8525C-6657-4459-9683-435EB0602728}"/>
                </a:ext>
              </a:extLst>
            </p:cNvPr>
            <p:cNvSpPr/>
            <p:nvPr/>
          </p:nvSpPr>
          <p:spPr>
            <a:xfrm>
              <a:off x="1797574" y="2599679"/>
              <a:ext cx="747610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6B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buClr>
                  <a:srgbClr val="E86600"/>
                </a:buClr>
                <a:defRPr/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1" name="다이아몬드 71">
              <a:extLst>
                <a:ext uri="{FF2B5EF4-FFF2-40B4-BE49-F238E27FC236}">
                  <a16:creationId xmlns:a16="http://schemas.microsoft.com/office/drawing/2014/main" id="{D066E7C4-3CE3-407F-A3AF-8704191D1766}"/>
                </a:ext>
              </a:extLst>
            </p:cNvPr>
            <p:cNvSpPr/>
            <p:nvPr/>
          </p:nvSpPr>
          <p:spPr>
            <a:xfrm>
              <a:off x="3662139" y="2599691"/>
              <a:ext cx="637677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6B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  <a:defRPr/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2" name="다이아몬드 75">
              <a:extLst>
                <a:ext uri="{FF2B5EF4-FFF2-40B4-BE49-F238E27FC236}">
                  <a16:creationId xmlns:a16="http://schemas.microsoft.com/office/drawing/2014/main" id="{81912E72-910C-4594-9B3F-7CD263FA7A7A}"/>
                </a:ext>
              </a:extLst>
            </p:cNvPr>
            <p:cNvSpPr/>
            <p:nvPr/>
          </p:nvSpPr>
          <p:spPr>
            <a:xfrm>
              <a:off x="5526702" y="2599691"/>
              <a:ext cx="657719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  <a:defRPr/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3" name="다이아몬드 79">
              <a:extLst>
                <a:ext uri="{FF2B5EF4-FFF2-40B4-BE49-F238E27FC236}">
                  <a16:creationId xmlns:a16="http://schemas.microsoft.com/office/drawing/2014/main" id="{045E754E-B91F-4A45-A303-374F3FF80CE1}"/>
                </a:ext>
              </a:extLst>
            </p:cNvPr>
            <p:cNvSpPr/>
            <p:nvPr/>
          </p:nvSpPr>
          <p:spPr>
            <a:xfrm>
              <a:off x="7391268" y="2599691"/>
              <a:ext cx="677759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Text Box 17">
              <a:extLst>
                <a:ext uri="{FF2B5EF4-FFF2-40B4-BE49-F238E27FC236}">
                  <a16:creationId xmlns:a16="http://schemas.microsoft.com/office/drawing/2014/main" id="{5E951618-4101-451E-8ABD-6E736870E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315" y="5438694"/>
              <a:ext cx="1686496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08000" indent="-108000">
                <a:buClr>
                  <a:srgbClr val="E86600"/>
                </a:buClr>
                <a:buFont typeface="Arial" panose="020B0604020202020204" pitchFamily="34" charset="0"/>
                <a:buChar char="•"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항목별 개선대책 수립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indent="0" algn="ctr">
                <a:buNone/>
                <a:defRPr/>
              </a:pP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실질적인 방안 제시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)</a:t>
              </a:r>
            </a:p>
          </p:txBody>
        </p:sp>
        <p:sp>
          <p:nvSpPr>
            <p:cNvPr id="65" name="Text Box 17">
              <a:extLst>
                <a:ext uri="{FF2B5EF4-FFF2-40B4-BE49-F238E27FC236}">
                  <a16:creationId xmlns:a16="http://schemas.microsoft.com/office/drawing/2014/main" id="{D6CC1D49-9633-4B78-BFE0-9DE1A98FA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0723" y="5438694"/>
              <a:ext cx="1211980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lnSpc>
                  <a:spcPts val="1400"/>
                </a:lnSpc>
                <a:buClr>
                  <a:srgbClr val="E86600"/>
                </a:buClr>
                <a:buFont typeface="Arial" panose="020B0604020202020204" pitchFamily="34" charset="0"/>
                <a:buNone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고객 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2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차 응대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개선 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F/B 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완료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)</a:t>
              </a:r>
            </a:p>
          </p:txBody>
        </p:sp>
        <p:sp>
          <p:nvSpPr>
            <p:cNvPr id="66" name="Text Box 17">
              <a:extLst>
                <a:ext uri="{FF2B5EF4-FFF2-40B4-BE49-F238E27FC236}">
                  <a16:creationId xmlns:a16="http://schemas.microsoft.com/office/drawing/2014/main" id="{10961C1B-CF15-4CFE-B738-9B3C7FFA2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8852" y="5438694"/>
              <a:ext cx="754596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08000" indent="-108000">
                <a:buClr>
                  <a:srgbClr val="E86600"/>
                </a:buClr>
                <a:buFont typeface="Arial" panose="020B0604020202020204" pitchFamily="34" charset="0"/>
                <a:buChar char="•"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현장 개선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indent="0" algn="ctr">
                <a:buNone/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본사 지원</a:t>
              </a:r>
            </a:p>
          </p:txBody>
        </p:sp>
        <p:sp>
          <p:nvSpPr>
            <p:cNvPr id="67" name="Text Box 17">
              <a:extLst>
                <a:ext uri="{FF2B5EF4-FFF2-40B4-BE49-F238E27FC236}">
                  <a16:creationId xmlns:a16="http://schemas.microsoft.com/office/drawing/2014/main" id="{7A7E2A62-2D1F-496B-AF1D-A68B3DB24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97" y="5438694"/>
              <a:ext cx="1887413" cy="2189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lnSpc>
                  <a:spcPts val="1400"/>
                </a:lnSpc>
                <a:buClr>
                  <a:srgbClr val="E86600"/>
                </a:buClr>
                <a:buFont typeface="Arial" panose="020B0604020202020204" pitchFamily="34" charset="0"/>
                <a:buNone/>
                <a:defRPr sz="1300" spc="-4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THE명품고딕B" panose="02020603020101020101" pitchFamily="18" charset="-127"/>
                  <a:ea typeface="THE명품고딕B" panose="02020603020101020101" pitchFamily="18" charset="-127"/>
                  <a:cs typeface="조선일보명조" panose="02030304000000000000" pitchFamily="18" charset="-127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재발 방지</a:t>
              </a: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교육 실시</a:t>
              </a:r>
              <a:endParaRPr lang="en-US" altLang="ko-KR" sz="105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en-US" altLang="ko-KR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3</a:t>
              </a:r>
              <a:r>
                <a:rPr lang="ko-KR" altLang="en-US" sz="105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개월 후 개선 유지 체크</a:t>
              </a:r>
            </a:p>
          </p:txBody>
        </p:sp>
        <p:sp>
          <p:nvSpPr>
            <p:cNvPr id="68" name="다이아몬드 98">
              <a:extLst>
                <a:ext uri="{FF2B5EF4-FFF2-40B4-BE49-F238E27FC236}">
                  <a16:creationId xmlns:a16="http://schemas.microsoft.com/office/drawing/2014/main" id="{ED5132B8-1A08-45BD-A4AA-13051CC9A8FF}"/>
                </a:ext>
              </a:extLst>
            </p:cNvPr>
            <p:cNvSpPr/>
            <p:nvPr/>
          </p:nvSpPr>
          <p:spPr>
            <a:xfrm>
              <a:off x="7391267" y="4932144"/>
              <a:ext cx="742745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9" name="다이아몬드 103">
              <a:extLst>
                <a:ext uri="{FF2B5EF4-FFF2-40B4-BE49-F238E27FC236}">
                  <a16:creationId xmlns:a16="http://schemas.microsoft.com/office/drawing/2014/main" id="{BC69DB2D-1B46-4DDA-95C9-4198CE736A7A}"/>
                </a:ext>
              </a:extLst>
            </p:cNvPr>
            <p:cNvSpPr/>
            <p:nvPr/>
          </p:nvSpPr>
          <p:spPr>
            <a:xfrm>
              <a:off x="5526701" y="4932144"/>
              <a:ext cx="722706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C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6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0" name="다이아몬드 107">
              <a:extLst>
                <a:ext uri="{FF2B5EF4-FFF2-40B4-BE49-F238E27FC236}">
                  <a16:creationId xmlns:a16="http://schemas.microsoft.com/office/drawing/2014/main" id="{5524299A-6E80-493C-BA87-4560596782FB}"/>
                </a:ext>
              </a:extLst>
            </p:cNvPr>
            <p:cNvSpPr/>
            <p:nvPr/>
          </p:nvSpPr>
          <p:spPr>
            <a:xfrm>
              <a:off x="3662139" y="4932144"/>
              <a:ext cx="767650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  <a:defRPr/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1" name="다이아몬드 114">
              <a:extLst>
                <a:ext uri="{FF2B5EF4-FFF2-40B4-BE49-F238E27FC236}">
                  <a16:creationId xmlns:a16="http://schemas.microsoft.com/office/drawing/2014/main" id="{50BC9D5D-E9C7-47F7-A3C8-AC973C56EE91}"/>
                </a:ext>
              </a:extLst>
            </p:cNvPr>
            <p:cNvSpPr/>
            <p:nvPr/>
          </p:nvSpPr>
          <p:spPr>
            <a:xfrm>
              <a:off x="1797575" y="4932144"/>
              <a:ext cx="812595" cy="398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Clr>
                  <a:srgbClr val="E86600"/>
                </a:buClr>
              </a:pPr>
              <a:r>
                <a:rPr lang="en-US" altLang="ko-KR" sz="14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8</a:t>
              </a:r>
              <a:endParaRPr lang="ko-KR" altLang="en-US" sz="1400" spc="-55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7321189-3C19-4E9F-A8A2-0DE901AD1318}"/>
                </a:ext>
              </a:extLst>
            </p:cNvPr>
            <p:cNvGrpSpPr/>
            <p:nvPr/>
          </p:nvGrpSpPr>
          <p:grpSpPr>
            <a:xfrm>
              <a:off x="2963510" y="3557916"/>
              <a:ext cx="3978982" cy="619244"/>
              <a:chOff x="3144371" y="3901951"/>
              <a:chExt cx="3617255" cy="56294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9386CF9-F83A-478E-80E1-CBDFB4ED78DC}"/>
                  </a:ext>
                </a:extLst>
              </p:cNvPr>
              <p:cNvSpPr txBox="1"/>
              <p:nvPr/>
            </p:nvSpPr>
            <p:spPr>
              <a:xfrm>
                <a:off x="3164379" y="4242533"/>
                <a:ext cx="3577274" cy="22236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defRPr sz="1300" spc="-4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875AC"/>
                    </a:solidFill>
                    <a:latin typeface="THE명품고딕EB" panose="02020603020101020101" pitchFamily="18" charset="-127"/>
                    <a:ea typeface="THE명품고딕EB" panose="0202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algn="ctr">
                  <a:lnSpc>
                    <a:spcPct val="110000"/>
                  </a:lnSpc>
                  <a:buClr>
                    <a:srgbClr val="E86600"/>
                  </a:buClr>
                  <a:defRPr/>
                </a:pPr>
                <a:r>
                  <a:rPr lang="ko-KR" altLang="en-US" sz="1100" spc="-55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바로 개선 가능한 부분은 즉시 개선</a:t>
                </a:r>
                <a:r>
                  <a:rPr lang="en-US" altLang="ko-KR" sz="1100" spc="-55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,</a:t>
                </a:r>
              </a:p>
              <a:p>
                <a:pPr algn="ctr">
                  <a:lnSpc>
                    <a:spcPct val="110000"/>
                  </a:lnSpc>
                  <a:buClr>
                    <a:srgbClr val="E86600"/>
                  </a:buClr>
                  <a:defRPr/>
                </a:pPr>
                <a:r>
                  <a:rPr lang="ko-KR" altLang="en-US" sz="1100" spc="-55" dirty="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시일이 필요한 부분은 명확한 개선완료시점 제시</a:t>
                </a:r>
                <a:endParaRPr lang="en-US" altLang="ko-KR" sz="1100" spc="-55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7BD8FD-504B-4011-A81E-7B6B4E088F47}"/>
                  </a:ext>
                </a:extLst>
              </p:cNvPr>
              <p:cNvSpPr txBox="1"/>
              <p:nvPr/>
            </p:nvSpPr>
            <p:spPr>
              <a:xfrm>
                <a:off x="3144371" y="3901951"/>
                <a:ext cx="3617255" cy="17059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defRPr sz="1300" spc="-4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875AC"/>
                    </a:solidFill>
                    <a:latin typeface="THE명품고딕EB" panose="02020603020101020101" pitchFamily="18" charset="-127"/>
                    <a:ea typeface="THE명품고딕EB" panose="02020603020101020101" pitchFamily="18" charset="-127"/>
                    <a:cs typeface="조선일보명조" panose="02030304000000000000" pitchFamily="18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E86600"/>
                  </a:buClr>
                  <a:defRPr/>
                </a:pPr>
                <a:r>
                  <a:rPr lang="en-US" altLang="ko-KR" sz="1800" spc="0" dirty="0">
                    <a:ln>
                      <a:solidFill>
                        <a:srgbClr val="7F675D">
                          <a:alpha val="0"/>
                        </a:srgbClr>
                      </a:solidFill>
                    </a:ln>
                    <a:solidFill>
                      <a:srgbClr val="0049A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1</a:t>
                </a:r>
                <a:r>
                  <a:rPr lang="ko-KR" altLang="en-US" sz="1800" spc="0" dirty="0">
                    <a:ln>
                      <a:solidFill>
                        <a:srgbClr val="7F675D">
                          <a:alpha val="0"/>
                        </a:srgbClr>
                      </a:solidFill>
                    </a:ln>
                    <a:solidFill>
                      <a:srgbClr val="0049A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시간 이내 고객 </a:t>
                </a:r>
                <a:r>
                  <a:rPr lang="en-US" altLang="ko-KR" sz="1800" spc="0" dirty="0">
                    <a:ln>
                      <a:solidFill>
                        <a:srgbClr val="7F675D">
                          <a:alpha val="0"/>
                        </a:srgbClr>
                      </a:solidFill>
                    </a:ln>
                    <a:solidFill>
                      <a:srgbClr val="0049A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Feedback</a:t>
                </a:r>
              </a:p>
            </p:txBody>
          </p:sp>
        </p:grpSp>
        <p:sp>
          <p:nvSpPr>
            <p:cNvPr id="73" name="양쪽 대괄호 72">
              <a:extLst>
                <a:ext uri="{FF2B5EF4-FFF2-40B4-BE49-F238E27FC236}">
                  <a16:creationId xmlns:a16="http://schemas.microsoft.com/office/drawing/2014/main" id="{2FF0BB68-8888-4549-BB51-5B0105EC89FF}"/>
                </a:ext>
              </a:extLst>
            </p:cNvPr>
            <p:cNvSpPr/>
            <p:nvPr/>
          </p:nvSpPr>
          <p:spPr>
            <a:xfrm>
              <a:off x="1830335" y="3508642"/>
              <a:ext cx="5913761" cy="938697"/>
            </a:xfrm>
            <a:prstGeom prst="bracketPair">
              <a:avLst/>
            </a:prstGeom>
            <a:ln w="38100">
              <a:solidFill>
                <a:srgbClr val="0049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47" dirty="0"/>
            </a:p>
          </p:txBody>
        </p:sp>
      </p:grpSp>
    </p:spTree>
    <p:extLst>
      <p:ext uri="{BB962C8B-B14F-4D97-AF65-F5344CB8AC3E}">
        <p14:creationId xmlns:p14="http://schemas.microsoft.com/office/powerpoint/2010/main" val="52778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80C53-9FA5-40D0-8F35-899881025FD6}"/>
              </a:ext>
            </a:extLst>
          </p:cNvPr>
          <p:cNvSpPr txBox="1"/>
          <p:nvPr/>
        </p:nvSpPr>
        <p:spPr>
          <a:xfrm>
            <a:off x="1350150" y="542510"/>
            <a:ext cx="4118435" cy="110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76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맛을 아는 당신을 위해</a:t>
            </a:r>
            <a:endParaRPr lang="en-US" altLang="ko-KR" sz="2400" spc="-76" dirty="0">
              <a:ln w="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R="0" lvl="0" indent="0" fontAlgn="auto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한울이 준비한 선물</a:t>
            </a:r>
            <a:r>
              <a:rPr lang="en-US" altLang="ko-KR" sz="36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!!</a:t>
            </a:r>
            <a:endParaRPr lang="ko-KR" altLang="en-US" sz="3600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dist="76200" dir="2700000" algn="tl" rotWithShape="0">
                  <a:prstClr val="black"/>
                </a:outerShdw>
              </a:effectLst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7128F-4080-4A3B-B151-06153E67E1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436990" y="317485"/>
            <a:ext cx="1421010" cy="13532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7A7551-21E5-43CC-B3AE-53337CEEF3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465"/>
            <a:ext cx="1622575" cy="1261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277B2C-E278-40A0-8B9A-1BC53FB8E90C}"/>
              </a:ext>
            </a:extLst>
          </p:cNvPr>
          <p:cNvSpPr/>
          <p:nvPr/>
        </p:nvSpPr>
        <p:spPr>
          <a:xfrm>
            <a:off x="784904" y="2052516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AB78C-FAD7-457F-B502-55600B877267}"/>
              </a:ext>
            </a:extLst>
          </p:cNvPr>
          <p:cNvSpPr/>
          <p:nvPr/>
        </p:nvSpPr>
        <p:spPr>
          <a:xfrm>
            <a:off x="3640523" y="2052516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316B64-E75A-402C-AE1B-B79D3E04297A}"/>
              </a:ext>
            </a:extLst>
          </p:cNvPr>
          <p:cNvSpPr/>
          <p:nvPr/>
        </p:nvSpPr>
        <p:spPr>
          <a:xfrm>
            <a:off x="760911" y="6796896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C193F-573E-4212-B9FD-BF86798845FE}"/>
              </a:ext>
            </a:extLst>
          </p:cNvPr>
          <p:cNvSpPr/>
          <p:nvPr/>
        </p:nvSpPr>
        <p:spPr>
          <a:xfrm>
            <a:off x="784904" y="4395666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C9F1A6-45C6-4487-8B8B-B2D69AD815A6}"/>
              </a:ext>
            </a:extLst>
          </p:cNvPr>
          <p:cNvSpPr/>
          <p:nvPr/>
        </p:nvSpPr>
        <p:spPr>
          <a:xfrm>
            <a:off x="3640523" y="4395666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E93306-8656-4BD2-89B4-C4B07FD16E10}"/>
              </a:ext>
            </a:extLst>
          </p:cNvPr>
          <p:cNvSpPr/>
          <p:nvPr/>
        </p:nvSpPr>
        <p:spPr>
          <a:xfrm>
            <a:off x="3641231" y="6800257"/>
            <a:ext cx="2615521" cy="2203193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977FC0-097C-4284-8B58-F9CD95A679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2" b="58882"/>
          <a:stretch/>
        </p:blipFill>
        <p:spPr>
          <a:xfrm>
            <a:off x="3648932" y="2061413"/>
            <a:ext cx="2599468" cy="1413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B9D321-1B39-4260-8554-EB0B05270309}"/>
              </a:ext>
            </a:extLst>
          </p:cNvPr>
          <p:cNvSpPr txBox="1"/>
          <p:nvPr/>
        </p:nvSpPr>
        <p:spPr>
          <a:xfrm>
            <a:off x="1301453" y="3571919"/>
            <a:ext cx="1582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8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 defTabSz="913852" fontAlgn="base" latinLnBrk="0">
              <a:defRPr/>
            </a:pPr>
            <a:r>
              <a:rPr lang="ko-KR" altLang="en-US" sz="1800" spc="-15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외식브랜드</a:t>
            </a:r>
            <a:r>
              <a:rPr lang="ko-KR" altLang="en-US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en-US" altLang="ko-KR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DAY</a:t>
            </a:r>
            <a:r>
              <a:rPr lang="ko-KR" altLang="en-US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DA8D87-63EB-47F6-ACD9-8AC0D32383C9}"/>
              </a:ext>
            </a:extLst>
          </p:cNvPr>
          <p:cNvSpPr/>
          <p:nvPr/>
        </p:nvSpPr>
        <p:spPr>
          <a:xfrm>
            <a:off x="994296" y="3860429"/>
            <a:ext cx="2196755" cy="307777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882491" fontAlgn="base" latinLnBrk="0">
              <a:defRPr/>
            </a:pPr>
            <a:r>
              <a:rPr lang="ko-KR" altLang="en-US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당사 협력업체 사보텐</a:t>
            </a:r>
            <a:r>
              <a: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000" spc="-7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타코벨과</a:t>
            </a:r>
            <a:r>
              <a:rPr lang="ko-KR" altLang="en-US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협업</a:t>
            </a:r>
            <a:endParaRPr lang="en-US" altLang="ko-KR" sz="10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 defTabSz="882491" fontAlgn="base" latinLnBrk="0">
              <a:defRPr/>
            </a:pPr>
            <a:r>
              <a:rPr lang="ko-KR" altLang="en-US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타사 </a:t>
            </a:r>
            <a:r>
              <a:rPr lang="ko-KR" altLang="en-US" sz="1000" spc="-7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배떡</a:t>
            </a:r>
            <a:r>
              <a: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PHO </a:t>
            </a:r>
            <a:r>
              <a:rPr lang="ko-KR" altLang="en-US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레시피 준수한 메뉴 제공 </a:t>
            </a:r>
            <a:endParaRPr lang="en-US" altLang="ko-KR" sz="10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12AAC9-AEFE-42AB-A80C-4D73905D4791}"/>
              </a:ext>
            </a:extLst>
          </p:cNvPr>
          <p:cNvGrpSpPr/>
          <p:nvPr/>
        </p:nvGrpSpPr>
        <p:grpSpPr>
          <a:xfrm>
            <a:off x="3823230" y="3571919"/>
            <a:ext cx="2269853" cy="587323"/>
            <a:chOff x="3823230" y="3335759"/>
            <a:chExt cx="2269853" cy="5873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E1844-434B-4BD7-B419-A83CB06DB36C}"/>
                </a:ext>
              </a:extLst>
            </p:cNvPr>
            <p:cNvSpPr txBox="1"/>
            <p:nvPr/>
          </p:nvSpPr>
          <p:spPr>
            <a:xfrm>
              <a:off x="3871314" y="3335759"/>
              <a:ext cx="21736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체육대회 </a:t>
              </a:r>
              <a:r>
                <a:rPr lang="ko-KR" altLang="en-US" sz="1800" spc="-15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지리산수</a:t>
              </a:r>
              <a:r>
                <a:rPr lang="ko-KR" altLang="en-US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 제공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EDE492-EF37-446C-9A77-6ED9E4E64D22}"/>
                </a:ext>
              </a:extLst>
            </p:cNvPr>
            <p:cNvSpPr/>
            <p:nvPr/>
          </p:nvSpPr>
          <p:spPr>
            <a:xfrm>
              <a:off x="3823230" y="3615305"/>
              <a:ext cx="2269853" cy="307777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spAutoFit/>
            </a:bodyPr>
            <a:lstStyle/>
            <a:p>
              <a:pPr algn="ctr" defTabSz="882491" fontAlgn="base" latinLnBrk="0">
                <a:defRPr/>
              </a:pP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체력소모가 많은 야외활동의 </a:t>
              </a:r>
              <a:r>
                <a:rPr lang="ko-KR" altLang="en-US" sz="10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갈증해소에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 defTabSz="882491" fontAlgn="base" latinLnBrk="0">
                <a:defRPr/>
              </a:pP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도움을 주는 </a:t>
              </a:r>
              <a:r>
                <a:rPr lang="ko-KR" altLang="en-US" sz="10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워터소믈리에</a:t>
              </a: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선정 </a:t>
              </a:r>
              <a:r>
                <a:rPr lang="en-US" altLang="ko-KR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 생수 제공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7E19B5-9BD6-46E6-832A-E648287AB9EA}"/>
              </a:ext>
            </a:extLst>
          </p:cNvPr>
          <p:cNvGrpSpPr/>
          <p:nvPr/>
        </p:nvGrpSpPr>
        <p:grpSpPr>
          <a:xfrm>
            <a:off x="932144" y="8316299"/>
            <a:ext cx="2273058" cy="587323"/>
            <a:chOff x="3821623" y="3335759"/>
            <a:chExt cx="2273058" cy="5873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F9297D-6BA1-4685-B566-EA1CD6C1B5AB}"/>
                </a:ext>
              </a:extLst>
            </p:cNvPr>
            <p:cNvSpPr txBox="1"/>
            <p:nvPr/>
          </p:nvSpPr>
          <p:spPr>
            <a:xfrm>
              <a:off x="3821623" y="3335759"/>
              <a:ext cx="22730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spc="-15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요기홈</a:t>
              </a:r>
              <a:r>
                <a:rPr lang="en-US" altLang="ko-KR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! </a:t>
              </a:r>
              <a:r>
                <a:rPr lang="ko-KR" altLang="en-US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주말 포장 서비스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75959C-6888-404D-90EE-7737CB8BCCB5}"/>
                </a:ext>
              </a:extLst>
            </p:cNvPr>
            <p:cNvSpPr/>
            <p:nvPr/>
          </p:nvSpPr>
          <p:spPr>
            <a:xfrm>
              <a:off x="3925180" y="3615305"/>
              <a:ext cx="2065951" cy="307777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spAutoFit/>
            </a:bodyPr>
            <a:lstStyle/>
            <a:p>
              <a:pPr algn="ctr" defTabSz="882491" fontAlgn="base" latinLnBrk="0">
                <a:defRPr/>
              </a:pP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주말 사전 신청자에 한해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 defTabSz="882491" fontAlgn="base" latinLnBrk="0">
                <a:defRPr/>
              </a:pP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치킨</a:t>
              </a:r>
              <a:r>
                <a:rPr lang="en-US" altLang="ko-KR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피자</a:t>
              </a:r>
              <a:r>
                <a:rPr lang="en-US" altLang="ko-KR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1000" spc="-7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떡볶이 등 세트메뉴 포장 제공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FF6C5E8-C7CD-45CE-AE39-D8402C55DEFA}"/>
              </a:ext>
            </a:extLst>
          </p:cNvPr>
          <p:cNvSpPr txBox="1"/>
          <p:nvPr/>
        </p:nvSpPr>
        <p:spPr>
          <a:xfrm>
            <a:off x="1023464" y="5906761"/>
            <a:ext cx="21384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800" spc="-7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CDB887"/>
                    </a:gs>
                    <a:gs pos="76000">
                      <a:srgbClr val="EBE0CB"/>
                    </a:gs>
                    <a:gs pos="30000">
                      <a:srgbClr val="EBE0CB"/>
                    </a:gs>
                    <a:gs pos="100000">
                      <a:srgbClr val="CDB887"/>
                    </a:gs>
                  </a:gsLst>
                  <a:lin ang="0" scaled="1"/>
                  <a:tileRect/>
                </a:gradFill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 defTabSz="913852" fontAlgn="base" latinLnBrk="0">
              <a:defRPr/>
            </a:pPr>
            <a:r>
              <a:rPr lang="ko-KR" altLang="en-US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귀가길 </a:t>
            </a:r>
            <a:r>
              <a:rPr lang="ko-KR" altLang="en-US" sz="1800" spc="-15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달달구리</a:t>
            </a:r>
            <a:r>
              <a:rPr lang="ko-KR" altLang="en-US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sz="1800" spc="-15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간식팩</a:t>
            </a:r>
            <a:endParaRPr lang="ko-KR" altLang="en-US" sz="1800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dist="76200" dir="2700000" algn="tl" rotWithShape="0">
                  <a:prstClr val="black"/>
                </a:outerShdw>
              </a:effectLst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15BFA9-F66A-4739-B5EE-5B220247B265}"/>
              </a:ext>
            </a:extLst>
          </p:cNvPr>
          <p:cNvSpPr/>
          <p:nvPr/>
        </p:nvSpPr>
        <p:spPr>
          <a:xfrm>
            <a:off x="1749306" y="6263251"/>
            <a:ext cx="686727" cy="153888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882491" fontAlgn="base" latinLnBrk="0">
              <a:defRPr/>
            </a:pPr>
            <a:r>
              <a:rPr lang="ko-KR" altLang="en-US" sz="1000" spc="-7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ㅇㅇㅇㅇㅇㅇ</a:t>
            </a:r>
            <a:endParaRPr lang="en-US" altLang="ko-KR" sz="10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4CA21F-720E-4059-86E4-889DD06D4A16}"/>
              </a:ext>
            </a:extLst>
          </p:cNvPr>
          <p:cNvGrpSpPr/>
          <p:nvPr/>
        </p:nvGrpSpPr>
        <p:grpSpPr>
          <a:xfrm>
            <a:off x="4234399" y="5906761"/>
            <a:ext cx="1447512" cy="510378"/>
            <a:chOff x="4234399" y="3335759"/>
            <a:chExt cx="1447512" cy="5103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9720D7-DC98-4002-9AC4-6EC660959954}"/>
                </a:ext>
              </a:extLst>
            </p:cNvPr>
            <p:cNvSpPr txBox="1"/>
            <p:nvPr/>
          </p:nvSpPr>
          <p:spPr>
            <a:xfrm>
              <a:off x="4234399" y="3335759"/>
              <a:ext cx="14475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spc="-15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ㅇㅇㅇㅇㅇㅇㅇ</a:t>
              </a:r>
              <a:endParaRPr lang="ko-KR" altLang="en-US" sz="18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3BE825-0090-49C5-BEC5-3376B23C0B7D}"/>
                </a:ext>
              </a:extLst>
            </p:cNvPr>
            <p:cNvSpPr/>
            <p:nvPr/>
          </p:nvSpPr>
          <p:spPr>
            <a:xfrm>
              <a:off x="4328654" y="3692249"/>
              <a:ext cx="125899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spAutoFit/>
            </a:bodyPr>
            <a:lstStyle/>
            <a:p>
              <a:pPr algn="ctr" defTabSz="882491" fontAlgn="base" latinLnBrk="0">
                <a:defRPr/>
              </a:pPr>
              <a:r>
                <a:rPr lang="ko-KR" altLang="en-US" sz="10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ㅇㅇㅇㅇㅇㅇㅇㅇㅇㅇㅇ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59E120-0F34-4051-BF28-B2D55159C1DF}"/>
              </a:ext>
            </a:extLst>
          </p:cNvPr>
          <p:cNvGrpSpPr/>
          <p:nvPr/>
        </p:nvGrpSpPr>
        <p:grpSpPr>
          <a:xfrm>
            <a:off x="3983182" y="8311352"/>
            <a:ext cx="1931619" cy="510378"/>
            <a:chOff x="3992341" y="3335759"/>
            <a:chExt cx="1931619" cy="5103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A2BF42-316A-445C-B08A-CBB452569112}"/>
                </a:ext>
              </a:extLst>
            </p:cNvPr>
            <p:cNvSpPr txBox="1"/>
            <p:nvPr/>
          </p:nvSpPr>
          <p:spPr>
            <a:xfrm>
              <a:off x="3992341" y="3335759"/>
              <a:ext cx="19316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프리미엄 </a:t>
              </a:r>
              <a:r>
                <a:rPr lang="ko-KR" altLang="en-US" sz="1800" spc="-15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건강샐러드</a:t>
              </a:r>
              <a:r>
                <a:rPr lang="ko-KR" altLang="en-US" sz="18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76200" dir="2700000" algn="tl" rotWithShape="0">
                      <a:prstClr val="black"/>
                    </a:outerShdw>
                  </a:effectLst>
                  <a:latin typeface="Rix열정도" panose="00000500000000000000" pitchFamily="2" charset="-127"/>
                  <a:ea typeface="Rix열정도" panose="00000500000000000000" pitchFamily="2" charset="-127"/>
                </a:rPr>
                <a:t> 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C33018-477F-4E55-9480-8E945DC0737F}"/>
                </a:ext>
              </a:extLst>
            </p:cNvPr>
            <p:cNvSpPr/>
            <p:nvPr/>
          </p:nvSpPr>
          <p:spPr>
            <a:xfrm>
              <a:off x="4500328" y="3692249"/>
              <a:ext cx="91563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spAutoFit/>
            </a:bodyPr>
            <a:lstStyle/>
            <a:p>
              <a:pPr algn="ctr" defTabSz="882491" fontAlgn="base" latinLnBrk="0">
                <a:defRPr/>
              </a:pPr>
              <a:r>
                <a:rPr lang="ko-KR" altLang="en-US" sz="1000" spc="-7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ㅇㅇㅇㅇㅇㅇㅇㅇ</a:t>
              </a:r>
              <a:endParaRPr lang="en-US" altLang="ko-KR" sz="10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8666F12-91E3-4E2C-9A53-5BE90DAD46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" y="2064961"/>
            <a:ext cx="2594782" cy="1416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87E890-121D-4192-BF2F-55AB111CAA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1" r="3278"/>
          <a:stretch/>
        </p:blipFill>
        <p:spPr>
          <a:xfrm>
            <a:off x="773705" y="6809340"/>
            <a:ext cx="2590800" cy="14074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059256F-A4E7-4997-910F-2E5BA9C5D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00" y="7338265"/>
            <a:ext cx="847773" cy="90272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0F8E3D-11B6-4A26-98B0-57C9035854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25" y="6809340"/>
            <a:ext cx="2590800" cy="14151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8A11EA8-846D-4512-AFFE-508E9EBD3F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52" y="7098115"/>
            <a:ext cx="1486156" cy="12991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E07FED-614C-4828-B4FE-D317097C3586}"/>
              </a:ext>
            </a:extLst>
          </p:cNvPr>
          <p:cNvSpPr txBox="1"/>
          <p:nvPr/>
        </p:nvSpPr>
        <p:spPr>
          <a:xfrm rot="20881722">
            <a:off x="4780754" y="7109853"/>
            <a:ext cx="1711350" cy="158399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>
              <a:defRPr/>
            </a:pPr>
            <a:r>
              <a:rPr lang="ko-KR" altLang="en-US" spc="-70" dirty="0">
                <a:ln>
                  <a:solidFill>
                    <a:srgbClr val="806249">
                      <a:alpha val="0"/>
                    </a:srgbClr>
                  </a:solidFill>
                </a:ln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닭가슴살샐러드</a:t>
            </a:r>
            <a:endParaRPr lang="en-US" altLang="ko-KR" spc="-70" dirty="0">
              <a:ln>
                <a:solidFill>
                  <a:srgbClr val="806249">
                    <a:alpha val="0"/>
                  </a:srgbClr>
                </a:solidFill>
              </a:ln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E60587-BD86-4D2C-B06C-2CE6E659AE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3"/>
          <a:stretch/>
        </p:blipFill>
        <p:spPr>
          <a:xfrm>
            <a:off x="3648635" y="4404747"/>
            <a:ext cx="2599765" cy="14164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ECCE9B-EE8B-4C68-AB83-BDD66E04740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1722" r="12600" b="65710"/>
          <a:stretch/>
        </p:blipFill>
        <p:spPr>
          <a:xfrm>
            <a:off x="797858" y="4401595"/>
            <a:ext cx="2590801" cy="1428541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26BB69-514A-4F09-B2FC-AB1720C3DACD}"/>
              </a:ext>
            </a:extLst>
          </p:cNvPr>
          <p:cNvGrpSpPr/>
          <p:nvPr/>
        </p:nvGrpSpPr>
        <p:grpSpPr>
          <a:xfrm>
            <a:off x="3697661" y="2679361"/>
            <a:ext cx="1261684" cy="888018"/>
            <a:chOff x="4900582" y="2551611"/>
            <a:chExt cx="1261684" cy="80728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4CECFCB-583C-4FE0-81E9-1E7F490A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582" y="2551611"/>
              <a:ext cx="329470" cy="807289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7453486-BB65-46E6-BDA7-2A6E2D28FFE3}"/>
                </a:ext>
              </a:extLst>
            </p:cNvPr>
            <p:cNvGrpSpPr/>
            <p:nvPr/>
          </p:nvGrpSpPr>
          <p:grpSpPr>
            <a:xfrm>
              <a:off x="5172307" y="2649590"/>
              <a:ext cx="989959" cy="677485"/>
              <a:chOff x="4494972" y="4319068"/>
              <a:chExt cx="1449399" cy="120020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CBD3522-E0D7-46B9-99F4-91E429C49E3D}"/>
                  </a:ext>
                </a:extLst>
              </p:cNvPr>
              <p:cNvGrpSpPr/>
              <p:nvPr/>
            </p:nvGrpSpPr>
            <p:grpSpPr>
              <a:xfrm>
                <a:off x="5416345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43FBEA4A-3B09-4BFC-B9B7-0F8D4CBC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18535226-17E5-43BD-80F0-351A83296C73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C64AC82-B357-41D2-90A1-2ABB4632CE76}"/>
                  </a:ext>
                </a:extLst>
              </p:cNvPr>
              <p:cNvGrpSpPr/>
              <p:nvPr/>
            </p:nvGrpSpPr>
            <p:grpSpPr>
              <a:xfrm>
                <a:off x="4494972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08142495-FA64-40B3-811D-BF4EE6EFB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68FA858D-64C1-4CB4-B7DA-2E3994A9E261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C53E5C4-31E8-40FA-9DC3-A240C17B8532}"/>
                  </a:ext>
                </a:extLst>
              </p:cNvPr>
              <p:cNvGrpSpPr/>
              <p:nvPr/>
            </p:nvGrpSpPr>
            <p:grpSpPr>
              <a:xfrm>
                <a:off x="4648159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A80F286C-6796-403B-A1EB-8A40F4CC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0CCEBBF0-D012-4515-9233-CF0A8845EB2E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DB94E2F-7728-4173-A0DD-B2D101BC79D4}"/>
                  </a:ext>
                </a:extLst>
              </p:cNvPr>
              <p:cNvGrpSpPr/>
              <p:nvPr/>
            </p:nvGrpSpPr>
            <p:grpSpPr>
              <a:xfrm>
                <a:off x="4802475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DDF52D02-2CDD-4C67-831B-35F814A12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4378AD5-7236-43B0-9C14-3EF17FCDE75A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3F99621-23CB-4C3A-BB4E-C40C6648B877}"/>
                  </a:ext>
                </a:extLst>
              </p:cNvPr>
              <p:cNvGrpSpPr/>
              <p:nvPr/>
            </p:nvGrpSpPr>
            <p:grpSpPr>
              <a:xfrm>
                <a:off x="4954532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5D12293F-982C-49A3-8A5E-6EC637DF2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36355C5E-985A-4B94-9301-B7B7262E302C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A98EF09-A593-407B-BA6B-4A80D98D2EF6}"/>
                  </a:ext>
                </a:extLst>
              </p:cNvPr>
              <p:cNvGrpSpPr/>
              <p:nvPr/>
            </p:nvGrpSpPr>
            <p:grpSpPr>
              <a:xfrm>
                <a:off x="5107719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2FA02245-C214-440E-BD68-A74AB4C4EA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5BBC512D-0B97-4A08-A9C1-94F21FB0ECB4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AFCB500-2AFD-49CC-8876-2B8B03DA13B5}"/>
                  </a:ext>
                </a:extLst>
              </p:cNvPr>
              <p:cNvGrpSpPr/>
              <p:nvPr/>
            </p:nvGrpSpPr>
            <p:grpSpPr>
              <a:xfrm>
                <a:off x="5262035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46097031-8754-4169-8E9C-6E55B5E71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E59377DE-17DB-4870-8B5C-ECA7F396F563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1D9CB3A-C34D-49EA-B85C-17F5A0A309D6}"/>
                  </a:ext>
                </a:extLst>
              </p:cNvPr>
              <p:cNvGrpSpPr/>
              <p:nvPr/>
            </p:nvGrpSpPr>
            <p:grpSpPr>
              <a:xfrm>
                <a:off x="4562122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1BE563FC-6ABF-48EA-B596-8193139BA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E2DC7A8-9C2B-448B-9AD9-C24FD620ED7E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6199459-5A40-4F50-8846-98D8BDEE2730}"/>
                  </a:ext>
                </a:extLst>
              </p:cNvPr>
              <p:cNvGrpSpPr/>
              <p:nvPr/>
            </p:nvGrpSpPr>
            <p:grpSpPr>
              <a:xfrm>
                <a:off x="4715309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B9D8E9F5-35BC-4FA1-8BBA-3D8337086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406794FF-B34C-4338-B927-A431646A774F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B02E3EB-A3BD-421C-879F-89E6345B3113}"/>
                  </a:ext>
                </a:extLst>
              </p:cNvPr>
              <p:cNvGrpSpPr/>
              <p:nvPr/>
            </p:nvGrpSpPr>
            <p:grpSpPr>
              <a:xfrm>
                <a:off x="4869625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7E54A5D5-0816-44CA-A229-7C4B3134F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92E1F6EB-FEE8-4A05-B470-80C6090B6B12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710F9AF-2A91-4783-B204-E3DA2B73372A}"/>
                  </a:ext>
                </a:extLst>
              </p:cNvPr>
              <p:cNvGrpSpPr/>
              <p:nvPr/>
            </p:nvGrpSpPr>
            <p:grpSpPr>
              <a:xfrm>
                <a:off x="5021683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0B09A8C7-ED6E-4994-AEF2-DEDF6222D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EB51B828-3F04-4444-9AF5-6AC980C815B8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43BF527-349E-431B-B383-8C40AEDE6F0C}"/>
                  </a:ext>
                </a:extLst>
              </p:cNvPr>
              <p:cNvGrpSpPr/>
              <p:nvPr/>
            </p:nvGrpSpPr>
            <p:grpSpPr>
              <a:xfrm>
                <a:off x="5174869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129757CA-597E-4910-92AD-F7F105608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CF611E71-40AA-45CB-855F-889C58BC6E3C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E104667-CCB6-4C19-BE5D-42E6A60DF88F}"/>
                  </a:ext>
                </a:extLst>
              </p:cNvPr>
              <p:cNvGrpSpPr/>
              <p:nvPr/>
            </p:nvGrpSpPr>
            <p:grpSpPr>
              <a:xfrm>
                <a:off x="5329185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A6DF25F8-5970-40F0-AECA-4606A6819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2BC0A818-E1DC-44AA-9EAB-6416D706908E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2347E697-BA46-43E7-A573-8987AAE2C01F}"/>
                  </a:ext>
                </a:extLst>
              </p:cNvPr>
              <p:cNvGrpSpPr/>
              <p:nvPr/>
            </p:nvGrpSpPr>
            <p:grpSpPr>
              <a:xfrm>
                <a:off x="4656926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7607255B-2CAF-4C76-AD6A-8B97351D42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AF7765E3-9776-479D-B59C-B747331C6C11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E604A-5CBF-4B12-B0D2-26A2C74DAC64}"/>
                  </a:ext>
                </a:extLst>
              </p:cNvPr>
              <p:cNvGrpSpPr/>
              <p:nvPr/>
            </p:nvGrpSpPr>
            <p:grpSpPr>
              <a:xfrm>
                <a:off x="4810113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D135AF52-E275-4421-8A0E-8A4C6CA9BD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BA41610-1054-458C-B498-C16C16ED2A57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8000FAA-4566-4FBE-9F77-E790FEBF5938}"/>
                  </a:ext>
                </a:extLst>
              </p:cNvPr>
              <p:cNvGrpSpPr/>
              <p:nvPr/>
            </p:nvGrpSpPr>
            <p:grpSpPr>
              <a:xfrm>
                <a:off x="4964429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2B0E9852-E89B-4D1F-90FF-D5DD503A9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65C3E61-62B6-41A6-B75D-269F621A4A1D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CEEE771-9BA0-462B-8A6A-EDBD6567043D}"/>
                  </a:ext>
                </a:extLst>
              </p:cNvPr>
              <p:cNvGrpSpPr/>
              <p:nvPr/>
            </p:nvGrpSpPr>
            <p:grpSpPr>
              <a:xfrm>
                <a:off x="5116486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AA27ADDC-A42E-476F-BDD3-CAEC9772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B0CFE49B-A612-41B8-B8A6-2059ACE85B35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FAA5FEE-352C-43C9-9468-5477E3B9A4E9}"/>
                  </a:ext>
                </a:extLst>
              </p:cNvPr>
              <p:cNvGrpSpPr/>
              <p:nvPr/>
            </p:nvGrpSpPr>
            <p:grpSpPr>
              <a:xfrm>
                <a:off x="5269673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9B194873-06E2-4611-B90F-4255382F88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04E29867-9945-4648-BFC5-8BDD85C988FD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D67C6B1-696B-44FF-8E5D-B81E03C06323}"/>
                  </a:ext>
                </a:extLst>
              </p:cNvPr>
              <p:cNvGrpSpPr/>
              <p:nvPr/>
            </p:nvGrpSpPr>
            <p:grpSpPr>
              <a:xfrm>
                <a:off x="5423989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5FD30CCC-A747-4B51-825C-C2ECE99A3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241FB17-C9DF-4017-BAA4-8E30280B6A71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DE00769-4938-4B48-954E-F4107E879E0A}"/>
                  </a:ext>
                </a:extLst>
              </p:cNvPr>
              <p:cNvGrpSpPr/>
              <p:nvPr/>
            </p:nvGrpSpPr>
            <p:grpSpPr>
              <a:xfrm>
                <a:off x="5564980" y="4319068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7AB7D640-68E8-4526-B5B9-603E7BFED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BA3BA83D-56F7-4A87-9F76-6EF0AEDE12A9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2277DBD2-82E0-46F3-B770-2D5A96C18BC7}"/>
                  </a:ext>
                </a:extLst>
              </p:cNvPr>
              <p:cNvGrpSpPr/>
              <p:nvPr/>
            </p:nvGrpSpPr>
            <p:grpSpPr>
              <a:xfrm>
                <a:off x="5465685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1CBFBA54-B4BC-4622-8AE2-3BBDF0DDE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D3054EA3-2FE0-473D-A797-1B5F1017BF1E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945BA6D-B7C2-44C9-A88C-BF37F627EB25}"/>
                  </a:ext>
                </a:extLst>
              </p:cNvPr>
              <p:cNvGrpSpPr/>
              <p:nvPr/>
            </p:nvGrpSpPr>
            <p:grpSpPr>
              <a:xfrm>
                <a:off x="5618871" y="4664905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DC5F323B-286F-453F-A3A0-D6A91BD68F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B3E901C6-9EF5-4107-9EFF-C842250A9933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922E24F-30A4-4C98-BFBD-328A8A560036}"/>
                  </a:ext>
                </a:extLst>
              </p:cNvPr>
              <p:cNvGrpSpPr/>
              <p:nvPr/>
            </p:nvGrpSpPr>
            <p:grpSpPr>
              <a:xfrm>
                <a:off x="5408431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D7F68EA4-3D77-4E91-A081-906E4B722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3C1DC36-FFCE-4D2C-8481-61B018871941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1192F57F-585D-4809-9F1D-5E06C47431EA}"/>
                  </a:ext>
                </a:extLst>
              </p:cNvPr>
              <p:cNvGrpSpPr/>
              <p:nvPr/>
            </p:nvGrpSpPr>
            <p:grpSpPr>
              <a:xfrm>
                <a:off x="5560488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66F1AC0C-92E0-4405-AA32-745D3BB31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952E9251-B38F-4026-888F-B0AD4741011F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10437A98-25DB-47A4-B95B-C91ACDD0E558}"/>
                  </a:ext>
                </a:extLst>
              </p:cNvPr>
              <p:cNvGrpSpPr/>
              <p:nvPr/>
            </p:nvGrpSpPr>
            <p:grpSpPr>
              <a:xfrm>
                <a:off x="5713675" y="4954007"/>
                <a:ext cx="230696" cy="565266"/>
                <a:chOff x="-2299601" y="3426789"/>
                <a:chExt cx="209429" cy="513156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BF3A57D5-D016-456D-A67D-4F391938F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99601" y="3426789"/>
                  <a:ext cx="209429" cy="513156"/>
                </a:xfrm>
                <a:prstGeom prst="rect">
                  <a:avLst/>
                </a:prstGeom>
              </p:spPr>
            </p:pic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EC180D6-5431-4891-ACF6-9627C8EF1EE7}"/>
                    </a:ext>
                  </a:extLst>
                </p:cNvPr>
                <p:cNvSpPr/>
                <p:nvPr/>
              </p:nvSpPr>
              <p:spPr>
                <a:xfrm>
                  <a:off x="-2226944" y="3661409"/>
                  <a:ext cx="74367" cy="45719"/>
                </a:xfrm>
                <a:prstGeom prst="rect">
                  <a:avLst/>
                </a:prstGeom>
                <a:solidFill>
                  <a:srgbClr val="0094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187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E7128F-4080-4A3B-B151-06153E67E1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436990" y="317485"/>
            <a:ext cx="1421010" cy="13532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7A7551-21E5-43CC-B3AE-53337CEEF3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465"/>
            <a:ext cx="1622575" cy="1261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80C53-9FA5-40D0-8F35-899881025FD6}"/>
              </a:ext>
            </a:extLst>
          </p:cNvPr>
          <p:cNvSpPr txBox="1"/>
          <p:nvPr/>
        </p:nvSpPr>
        <p:spPr>
          <a:xfrm>
            <a:off x="801924" y="542510"/>
            <a:ext cx="5214889" cy="110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76" dirty="0">
                <a:ln w="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맛을 아는 당신을 위해</a:t>
            </a:r>
            <a:endParaRPr lang="en-US" altLang="ko-KR" sz="2400" spc="-76" dirty="0">
              <a:ln w="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R="0" lvl="0" indent="0" fontAlgn="auto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한울이와 한 마음 </a:t>
            </a:r>
            <a:r>
              <a:rPr lang="ko-KR" altLang="en-US" sz="3600" spc="-15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76200" dir="2700000" algn="tl" rotWithShape="0">
                    <a:prstClr val="black"/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한뜻으로</a:t>
            </a:r>
            <a:endParaRPr lang="ko-KR" altLang="en-US" sz="3600" spc="-15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dist="76200" dir="2700000" algn="tl" rotWithShape="0">
                  <a:prstClr val="black"/>
                </a:outerShdw>
              </a:effectLst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0B7664-19CE-45FD-9224-94373FEA282F}"/>
              </a:ext>
            </a:extLst>
          </p:cNvPr>
          <p:cNvSpPr/>
          <p:nvPr/>
        </p:nvSpPr>
        <p:spPr>
          <a:xfrm>
            <a:off x="458670" y="1591331"/>
            <a:ext cx="5940660" cy="3991739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A4E5F76-AB23-4E66-9A7C-F7795A29D7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37" b="37516"/>
          <a:stretch/>
        </p:blipFill>
        <p:spPr>
          <a:xfrm>
            <a:off x="458670" y="1622630"/>
            <a:ext cx="5940660" cy="2135967"/>
          </a:xfrm>
          <a:prstGeom prst="roundRect">
            <a:avLst>
              <a:gd name="adj" fmla="val 0"/>
            </a:avLst>
          </a:prstGeom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E764205-9EA4-432E-9AF8-8C2DDFECDCA8}"/>
              </a:ext>
            </a:extLst>
          </p:cNvPr>
          <p:cNvGrpSpPr/>
          <p:nvPr/>
        </p:nvGrpSpPr>
        <p:grpSpPr>
          <a:xfrm>
            <a:off x="1302058" y="3917885"/>
            <a:ext cx="4085587" cy="738566"/>
            <a:chOff x="1354142" y="4398251"/>
            <a:chExt cx="2635337" cy="73856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4D0ECF9-7351-41AD-B84F-8DC4A73F9082}"/>
                </a:ext>
              </a:extLst>
            </p:cNvPr>
            <p:cNvSpPr txBox="1"/>
            <p:nvPr/>
          </p:nvSpPr>
          <p:spPr>
            <a:xfrm>
              <a:off x="1391940" y="4705930"/>
              <a:ext cx="25597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도시락 제공 관련 </a:t>
              </a:r>
              <a:r>
                <a:rPr lang="ko-KR" altLang="en-US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ㅇㅇㅇㅇ</a:t>
              </a:r>
              <a:endParaRPr lang="ko-KR" altLang="en-US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4F24864-0BA1-4B2E-97F9-2EAE61A0A3B5}"/>
                </a:ext>
              </a:extLst>
            </p:cNvPr>
            <p:cNvSpPr txBox="1"/>
            <p:nvPr/>
          </p:nvSpPr>
          <p:spPr>
            <a:xfrm>
              <a:off x="1354142" y="4398251"/>
              <a:ext cx="26353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당사 최고급 보온 용기 사용</a:t>
              </a: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57605F4-61F1-43B6-9AE0-24952B574284}"/>
              </a:ext>
            </a:extLst>
          </p:cNvPr>
          <p:cNvSpPr/>
          <p:nvPr/>
        </p:nvSpPr>
        <p:spPr>
          <a:xfrm>
            <a:off x="593685" y="4738253"/>
            <a:ext cx="5534381" cy="872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직장인 </a:t>
            </a:r>
            <a:r>
              <a: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00000</a:t>
            </a:r>
          </a:p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00000</a:t>
            </a:r>
          </a:p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0000</a:t>
            </a:r>
          </a:p>
          <a:p>
            <a:pPr algn="ctr" defTabSz="913578" fontAlgn="base" latinLnBrk="0">
              <a:lnSpc>
                <a:spcPct val="120000"/>
              </a:lnSpc>
              <a:defRPr/>
            </a:pPr>
            <a:endParaRPr lang="en-US" altLang="ko-KR" sz="12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FE0C937-27A2-4ECF-84AC-CEB080C79B8C}"/>
              </a:ext>
            </a:extLst>
          </p:cNvPr>
          <p:cNvGrpSpPr/>
          <p:nvPr/>
        </p:nvGrpSpPr>
        <p:grpSpPr>
          <a:xfrm>
            <a:off x="3248980" y="2207695"/>
            <a:ext cx="2897806" cy="1723500"/>
            <a:chOff x="156718" y="4851527"/>
            <a:chExt cx="1977791" cy="172350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F9B1CE7-EE4D-4BDD-B57E-1BB069F8775B}"/>
                </a:ext>
              </a:extLst>
            </p:cNvPr>
            <p:cNvGrpSpPr/>
            <p:nvPr/>
          </p:nvGrpSpPr>
          <p:grpSpPr>
            <a:xfrm rot="21358266">
              <a:off x="156718" y="4867024"/>
              <a:ext cx="1977791" cy="1708003"/>
              <a:chOff x="6911914" y="3941771"/>
              <a:chExt cx="1797993" cy="1338572"/>
            </a:xfrm>
          </p:grpSpPr>
          <p:sp>
            <p:nvSpPr>
              <p:cNvPr id="125" name="Rectangle 8">
                <a:extLst>
                  <a:ext uri="{FF2B5EF4-FFF2-40B4-BE49-F238E27FC236}">
                    <a16:creationId xmlns:a16="http://schemas.microsoft.com/office/drawing/2014/main" id="{4AD492B1-A2B2-497A-8490-12D019536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1914" y="3941771"/>
                <a:ext cx="1797993" cy="133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BC04388-31F7-4A8D-9126-C4D26FD6A557}"/>
                  </a:ext>
                </a:extLst>
              </p:cNvPr>
              <p:cNvSpPr/>
              <p:nvPr/>
            </p:nvSpPr>
            <p:spPr>
              <a:xfrm>
                <a:off x="7983636" y="4535174"/>
                <a:ext cx="171076" cy="151766"/>
              </a:xfrm>
              <a:prstGeom prst="rect">
                <a:avLst/>
              </a:prstGeom>
              <a:solidFill>
                <a:srgbClr val="BD32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72E2E630-961E-4BB6-AF86-6F9FB794ECFD}"/>
                  </a:ext>
                </a:extLst>
              </p:cNvPr>
              <p:cNvSpPr/>
              <p:nvPr/>
            </p:nvSpPr>
            <p:spPr>
              <a:xfrm rot="18269294">
                <a:off x="7457069" y="4497070"/>
                <a:ext cx="82978" cy="183391"/>
              </a:xfrm>
              <a:prstGeom prst="rect">
                <a:avLst/>
              </a:prstGeom>
              <a:solidFill>
                <a:srgbClr val="BC3A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3CF6FD4-F8C8-40BA-A41F-12C4836AA4D8}"/>
                  </a:ext>
                </a:extLst>
              </p:cNvPr>
              <p:cNvSpPr/>
              <p:nvPr/>
            </p:nvSpPr>
            <p:spPr>
              <a:xfrm rot="17802298">
                <a:off x="8378807" y="4435761"/>
                <a:ext cx="55221" cy="183391"/>
              </a:xfrm>
              <a:prstGeom prst="rect">
                <a:avLst/>
              </a:prstGeom>
              <a:solidFill>
                <a:srgbClr val="B234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AE34086-3A9E-4493-925E-8B639F897829}"/>
                </a:ext>
              </a:extLst>
            </p:cNvPr>
            <p:cNvSpPr txBox="1"/>
            <p:nvPr/>
          </p:nvSpPr>
          <p:spPr>
            <a:xfrm rot="1878532">
              <a:off x="331755" y="4851527"/>
              <a:ext cx="1501924" cy="1663216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FF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당사 구입 예정</a:t>
              </a:r>
              <a:endParaRPr lang="en-US" altLang="ko-KR" sz="1400" b="1" dirty="0">
                <a:solidFill>
                  <a:srgbClr val="FFFF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BA745C-47AF-492D-B2F8-A4303BAE75C8}"/>
              </a:ext>
            </a:extLst>
          </p:cNvPr>
          <p:cNvSpPr/>
          <p:nvPr/>
        </p:nvSpPr>
        <p:spPr>
          <a:xfrm>
            <a:off x="447710" y="5885661"/>
            <a:ext cx="5951620" cy="3927879"/>
          </a:xfrm>
          <a:prstGeom prst="rect">
            <a:avLst/>
          </a:prstGeom>
          <a:solidFill>
            <a:srgbClr val="CD004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ko-KR" altLang="en-US" sz="150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09F00D33-AB65-48C8-8F83-6743F70C23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35" r="5360" b="8453"/>
          <a:stretch/>
        </p:blipFill>
        <p:spPr>
          <a:xfrm>
            <a:off x="458670" y="5898105"/>
            <a:ext cx="5940660" cy="2160240"/>
          </a:xfrm>
          <a:prstGeom prst="roundRect">
            <a:avLst>
              <a:gd name="adj" fmla="val 0"/>
            </a:avLst>
          </a:prstGeom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DE2B5CF-F59E-4DF9-B7E3-2F739EA5ECB3}"/>
              </a:ext>
            </a:extLst>
          </p:cNvPr>
          <p:cNvGrpSpPr/>
          <p:nvPr/>
        </p:nvGrpSpPr>
        <p:grpSpPr>
          <a:xfrm>
            <a:off x="1995557" y="8148355"/>
            <a:ext cx="2405467" cy="738566"/>
            <a:chOff x="6073100" y="2246719"/>
            <a:chExt cx="2285304" cy="73856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023D51D-B018-4DA7-9AA7-7670C5062EAF}"/>
                </a:ext>
              </a:extLst>
            </p:cNvPr>
            <p:cNvSpPr txBox="1"/>
            <p:nvPr/>
          </p:nvSpPr>
          <p:spPr>
            <a:xfrm>
              <a:off x="6330574" y="2554398"/>
              <a:ext cx="177035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메뉴 품평회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3A512E5-26B7-46C4-9DC0-07B1E45886D5}"/>
                </a:ext>
              </a:extLst>
            </p:cNvPr>
            <p:cNvSpPr txBox="1"/>
            <p:nvPr/>
          </p:nvSpPr>
          <p:spPr>
            <a:xfrm>
              <a:off x="6073100" y="2246719"/>
              <a:ext cx="228530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2800" spc="-7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rgbClr val="CDB887"/>
                      </a:gs>
                      <a:gs pos="76000">
                        <a:srgbClr val="EBE0CB"/>
                      </a:gs>
                      <a:gs pos="30000">
                        <a:srgbClr val="EBE0CB"/>
                      </a:gs>
                      <a:gs pos="100000">
                        <a:srgbClr val="CDB887"/>
                      </a:gs>
                    </a:gsLst>
                    <a:lin ang="0" scaled="1"/>
                    <a:tileRect/>
                  </a:gradFill>
                  <a:latin typeface="G마켓 산스 TTF Light" panose="02000000000000000000" pitchFamily="2" charset="-127"/>
                  <a:ea typeface="G마켓 산스 TTF Light" panose="02000000000000000000" pitchFamily="2" charset="-127"/>
                </a:defRPr>
              </a:lvl1pPr>
            </a:lstStyle>
            <a:p>
              <a:pPr algn="ctr" defTabSz="913852" fontAlgn="base" latinLnBrk="0">
                <a:defRPr/>
              </a:pPr>
              <a:r>
                <a:rPr lang="ko-KR" altLang="en-US" sz="18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연 </a:t>
              </a:r>
              <a:r>
                <a:rPr lang="en-US" altLang="ko-KR" sz="18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4</a:t>
              </a:r>
              <a:r>
                <a:rPr lang="ko-KR" altLang="en-US" sz="18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회 임직원 초청 행사</a:t>
              </a: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90098CD-1ADA-420D-AF6D-6870761264AC}"/>
              </a:ext>
            </a:extLst>
          </p:cNvPr>
          <p:cNvSpPr/>
          <p:nvPr/>
        </p:nvSpPr>
        <p:spPr>
          <a:xfrm>
            <a:off x="1358770" y="8868435"/>
            <a:ext cx="3569857" cy="6647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대전정부청사를 위한 </a:t>
            </a:r>
            <a:r>
              <a:rPr lang="ko-KR" altLang="en-US" sz="1200" spc="-7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신메뉴</a:t>
            </a: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개발로 식단 개선</a:t>
            </a:r>
            <a:endParaRPr lang="en-US" altLang="ko-KR" sz="12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新메뉴</a:t>
            </a:r>
            <a:r>
              <a:rPr lang="en-US" altLang="ko-KR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 소개로 임직원 의견 적극 반영</a:t>
            </a:r>
            <a:endParaRPr lang="en-US" altLang="ko-KR" sz="12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13578" fontAlgn="base" latinLnBrk="0">
              <a:lnSpc>
                <a:spcPct val="120000"/>
              </a:lnSpc>
              <a:defRPr/>
            </a:pPr>
            <a:r>
              <a:rPr lang="ko-KR" altLang="en-US" sz="1200" spc="-7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메뉴만이 아닌 식자재 품평회까지 진행하여 식자재 품질 확인 </a:t>
            </a:r>
            <a:endParaRPr lang="en-US" altLang="ko-KR" sz="1200" spc="-7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5" name="그림 134" descr="화면 캡처">
            <a:extLst>
              <a:ext uri="{FF2B5EF4-FFF2-40B4-BE49-F238E27FC236}">
                <a16:creationId xmlns:a16="http://schemas.microsoft.com/office/drawing/2014/main" id="{0052DDE5-D405-43F1-A7ED-E145D7BDD83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6938" r="8698" b="7445"/>
          <a:stretch/>
        </p:blipFill>
        <p:spPr>
          <a:xfrm>
            <a:off x="4914165" y="7338265"/>
            <a:ext cx="773742" cy="756621"/>
          </a:xfrm>
          <a:prstGeom prst="ellipse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BAA0886-6D26-43A4-9644-4DD222BF808D}"/>
              </a:ext>
            </a:extLst>
          </p:cNvPr>
          <p:cNvGrpSpPr/>
          <p:nvPr/>
        </p:nvGrpSpPr>
        <p:grpSpPr>
          <a:xfrm>
            <a:off x="5139190" y="7158245"/>
            <a:ext cx="1269747" cy="974656"/>
            <a:chOff x="10605034" y="3290029"/>
            <a:chExt cx="1269747" cy="974656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FF6A536A-2DAA-4151-9CD5-F3328351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5034" y="3290029"/>
              <a:ext cx="1269747" cy="866575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91EEBEC-F1E5-452A-88C5-476AAA4B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9163" y="3742131"/>
              <a:ext cx="790896" cy="522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0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4CBDF9-9F22-4313-862C-D4FC03C8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9" b="51493"/>
          <a:stretch/>
        </p:blipFill>
        <p:spPr>
          <a:xfrm>
            <a:off x="1" y="-1"/>
            <a:ext cx="6857999" cy="9906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21D01-48D1-4FDC-9247-7E7A532D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5" y="137465"/>
            <a:ext cx="2790310" cy="909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CA547-B07B-44CB-9CC0-A80675FD528A}"/>
              </a:ext>
            </a:extLst>
          </p:cNvPr>
          <p:cNvSpPr/>
          <p:nvPr/>
        </p:nvSpPr>
        <p:spPr>
          <a:xfrm>
            <a:off x="458670" y="3737865"/>
            <a:ext cx="7830870" cy="5670629"/>
          </a:xfrm>
          <a:prstGeom prst="rect">
            <a:avLst/>
          </a:prstGeom>
          <a:blipFill dpi="0" rotWithShape="1">
            <a:blip r:embed="rId4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63750" l="24583" r="75556"/>
                      </a14:imgEffect>
                      <a14:imgEffect>
                        <a14:sharpenSoften amount="-58000"/>
                      </a14:imgEffect>
                      <a14:imgEffect>
                        <a14:brightnessContrast bright="-6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761" t="-1" r="-28193" b="-48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7886D6-9723-466A-AF31-926B972538B4}"/>
              </a:ext>
            </a:extLst>
          </p:cNvPr>
          <p:cNvGrpSpPr/>
          <p:nvPr/>
        </p:nvGrpSpPr>
        <p:grpSpPr>
          <a:xfrm>
            <a:off x="188640" y="3062790"/>
            <a:ext cx="6364581" cy="2683460"/>
            <a:chOff x="1701646" y="2126170"/>
            <a:chExt cx="6364581" cy="26834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70AA8-73F5-43E5-9C32-6BD12C8F0A37}"/>
                </a:ext>
              </a:extLst>
            </p:cNvPr>
            <p:cNvSpPr txBox="1"/>
            <p:nvPr/>
          </p:nvSpPr>
          <p:spPr>
            <a:xfrm>
              <a:off x="1701646" y="2126170"/>
              <a:ext cx="1040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34226-ED4C-4561-BD31-059C3C518D25}"/>
                </a:ext>
              </a:extLst>
            </p:cNvPr>
            <p:cNvSpPr/>
            <p:nvPr/>
          </p:nvSpPr>
          <p:spPr>
            <a:xfrm>
              <a:off x="2656092" y="2162139"/>
              <a:ext cx="5410135" cy="221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ko-KR" altLang="en-US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네번째</a:t>
              </a:r>
              <a:r>
                <a:rPr lang="en-US" altLang="ko-KR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br>
                <a:rPr lang="en-US" altLang="ko-KR" sz="4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예약식당 및</a:t>
              </a:r>
              <a:endParaRPr lang="en-US" altLang="ko-KR" sz="5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defTabSz="914126">
                <a:lnSpc>
                  <a:spcPct val="90000"/>
                </a:lnSpc>
                <a:defRPr/>
              </a:pPr>
              <a:r>
                <a:rPr lang="en-US" altLang="ko-KR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      </a:t>
              </a:r>
              <a:r>
                <a:rPr lang="ko-KR" altLang="en-US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카페운영방안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E37345-098D-45DF-AE6B-54118E2B5026}"/>
                </a:ext>
              </a:extLst>
            </p:cNvPr>
            <p:cNvSpPr/>
            <p:nvPr/>
          </p:nvSpPr>
          <p:spPr>
            <a:xfrm>
              <a:off x="2601746" y="4286410"/>
              <a:ext cx="52293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당신의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힐링타임을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만들어 드릴 카페와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촤상의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맛과 서비스를  예약식당에서</a:t>
              </a:r>
              <a:endPara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저희 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한울에프앤에스가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함께하겠습니다</a:t>
              </a:r>
              <a:r>
                <a:rPr lang="en-US" altLang="ko-KR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46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FE5264-8CC9-42E1-8DB6-8FF7811B50FB}"/>
              </a:ext>
            </a:extLst>
          </p:cNvPr>
          <p:cNvSpPr/>
          <p:nvPr/>
        </p:nvSpPr>
        <p:spPr>
          <a:xfrm>
            <a:off x="0" y="-9400"/>
            <a:ext cx="6858000" cy="9906000"/>
          </a:xfrm>
          <a:prstGeom prst="rect">
            <a:avLst/>
          </a:prstGeom>
          <a:blipFill dpi="0" rotWithShape="1">
            <a:blip r:embed="rId2">
              <a:alphaModFix amt="2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561" r="-23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한울F&amp;S">
            <a:extLst>
              <a:ext uri="{FF2B5EF4-FFF2-40B4-BE49-F238E27FC236}">
                <a16:creationId xmlns:a16="http://schemas.microsoft.com/office/drawing/2014/main" id="{BB3E0201-F885-4D51-B578-E1C383FC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1757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280" y="9318485"/>
            <a:ext cx="845441" cy="4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C1E82D-8254-4213-95E2-7C28BFAFDE7A}"/>
              </a:ext>
            </a:extLst>
          </p:cNvPr>
          <p:cNvGrpSpPr/>
          <p:nvPr/>
        </p:nvGrpSpPr>
        <p:grpSpPr>
          <a:xfrm>
            <a:off x="8784595" y="947555"/>
            <a:ext cx="5940660" cy="1935215"/>
            <a:chOff x="728700" y="407495"/>
            <a:chExt cx="5940660" cy="193521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88B1186-2F51-497B-8A7E-88241BC5435C}"/>
                </a:ext>
              </a:extLst>
            </p:cNvPr>
            <p:cNvGrpSpPr/>
            <p:nvPr/>
          </p:nvGrpSpPr>
          <p:grpSpPr>
            <a:xfrm>
              <a:off x="728700" y="407495"/>
              <a:ext cx="5940660" cy="1935215"/>
              <a:chOff x="773705" y="407495"/>
              <a:chExt cx="5940660" cy="1935215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D590FFF-65B4-4C28-A89C-4CAB84389061}"/>
                  </a:ext>
                </a:extLst>
              </p:cNvPr>
              <p:cNvGrpSpPr/>
              <p:nvPr/>
            </p:nvGrpSpPr>
            <p:grpSpPr>
              <a:xfrm>
                <a:off x="773705" y="407495"/>
                <a:ext cx="5940660" cy="1935215"/>
                <a:chOff x="233645" y="497505"/>
                <a:chExt cx="5940660" cy="193521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1E7E07D-4A07-4EA9-BBA3-765070C959DC}"/>
                    </a:ext>
                  </a:extLst>
                </p:cNvPr>
                <p:cNvSpPr txBox="1"/>
                <p:nvPr/>
              </p:nvSpPr>
              <p:spPr>
                <a:xfrm>
                  <a:off x="683695" y="992560"/>
                  <a:ext cx="531059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0" b="1" dirty="0">
                      <a:ln>
                        <a:solidFill>
                          <a:srgbClr val="0A6F4F">
                            <a:alpha val="0"/>
                          </a:srgbClr>
                        </a:solidFill>
                      </a:ln>
                      <a:solidFill>
                        <a:srgbClr val="017575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함께하는 </a:t>
                  </a:r>
                  <a:r>
                    <a:rPr lang="ko-KR" altLang="en-US" sz="5400" b="1" dirty="0">
                      <a:ln>
                        <a:solidFill>
                          <a:srgbClr val="0A6F4F">
                            <a:alpha val="0"/>
                          </a:srgbClr>
                        </a:solidFill>
                      </a:ln>
                      <a:solidFill>
                        <a:srgbClr val="017575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   </a:t>
                  </a:r>
                  <a:r>
                    <a:rPr lang="ko-KR" altLang="en-US" sz="5400" b="1" dirty="0">
                      <a:ln>
                        <a:solidFill>
                          <a:srgbClr val="0A6F4F">
                            <a:alpha val="0"/>
                          </a:srgbClr>
                        </a:solidFill>
                      </a:ln>
                      <a:solidFill>
                        <a:srgbClr val="C00000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전</a:t>
                  </a:r>
                  <a:r>
                    <a:rPr lang="ko-KR" altLang="en-US" sz="4000" b="1" dirty="0">
                      <a:ln>
                        <a:solidFill>
                          <a:srgbClr val="0A6F4F">
                            <a:alpha val="0"/>
                          </a:srgbClr>
                        </a:solidFill>
                      </a:ln>
                      <a:solidFill>
                        <a:srgbClr val="C00000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정부청사</a:t>
                  </a:r>
                  <a:endParaRPr lang="ko-KR" altLang="en-US" sz="4000" dirty="0">
                    <a:solidFill>
                      <a:srgbClr val="C00000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75FE55BA-DB2A-4109-9326-7016002104CE}"/>
                    </a:ext>
                  </a:extLst>
                </p:cNvPr>
                <p:cNvGrpSpPr/>
                <p:nvPr/>
              </p:nvGrpSpPr>
              <p:grpSpPr>
                <a:xfrm>
                  <a:off x="233645" y="497505"/>
                  <a:ext cx="5940660" cy="1935215"/>
                  <a:chOff x="233645" y="497505"/>
                  <a:chExt cx="5940660" cy="1935215"/>
                </a:xfrm>
              </p:grpSpPr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4A1E04B8-0C9A-4023-9812-7BDCCE7B10C9}"/>
                      </a:ext>
                    </a:extLst>
                  </p:cNvPr>
                  <p:cNvGrpSpPr/>
                  <p:nvPr/>
                </p:nvGrpSpPr>
                <p:grpSpPr>
                  <a:xfrm>
                    <a:off x="233645" y="497505"/>
                    <a:ext cx="5940660" cy="1200329"/>
                    <a:chOff x="503675" y="1307595"/>
                    <a:chExt cx="5940660" cy="1200329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0B0C64DA-5727-445F-8366-459FAE0E06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3675" y="1397605"/>
                      <a:ext cx="67507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3600" b="1" dirty="0">
                          <a:ln>
                            <a:solidFill>
                              <a:srgbClr val="0A6F4F">
                                <a:alpha val="0"/>
                              </a:srgbClr>
                            </a:solidFill>
                          </a:ln>
                          <a:solidFill>
                            <a:srgbClr val="017575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새</a:t>
                      </a:r>
                      <a:endParaRPr lang="en-US" altLang="ko-KR" sz="3600" b="1" dirty="0">
                        <a:ln>
                          <a:solidFill>
                            <a:srgbClr val="0A6F4F">
                              <a:alpha val="0"/>
                            </a:srgbClr>
                          </a:solidFill>
                        </a:ln>
                        <a:solidFill>
                          <a:srgbClr val="017575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0F64515-981D-4A18-9DB3-363A54AD2C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8710" y="1352600"/>
                      <a:ext cx="495055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4800" b="1" dirty="0">
                          <a:ln>
                            <a:solidFill>
                              <a:srgbClr val="0A6F4F">
                                <a:alpha val="0"/>
                              </a:srgbClr>
                            </a:solidFill>
                          </a:ln>
                          <a:solidFill>
                            <a:srgbClr val="017575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운</a:t>
                      </a:r>
                      <a:endParaRPr lang="ko-KR" altLang="en-US" sz="4800" dirty="0"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4E03958-66A0-4AF6-AD46-6FAAABA978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3745" y="1307595"/>
                      <a:ext cx="5310590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200" b="1" dirty="0">
                          <a:ln>
                            <a:solidFill>
                              <a:srgbClr val="0A6F4F">
                                <a:alpha val="0"/>
                              </a:srgbClr>
                            </a:solidFill>
                          </a:ln>
                          <a:solidFill>
                            <a:srgbClr val="017575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미래</a:t>
                      </a:r>
                      <a:endParaRPr lang="ko-KR" altLang="en-US" sz="7200" dirty="0"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B743F4D9-4374-4314-B3EF-F21714E0E0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685" y="1712640"/>
                      <a:ext cx="540060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4000" b="1" dirty="0">
                          <a:ln>
                            <a:solidFill>
                              <a:srgbClr val="0A6F4F">
                                <a:alpha val="0"/>
                              </a:srgbClr>
                            </a:solidFill>
                          </a:ln>
                          <a:solidFill>
                            <a:srgbClr val="017575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로</a:t>
                      </a:r>
                      <a:endParaRPr lang="en-US" altLang="ko-KR" sz="4000" b="1" dirty="0">
                        <a:ln>
                          <a:solidFill>
                            <a:srgbClr val="0A6F4F">
                              <a:alpha val="0"/>
                            </a:srgbClr>
                          </a:solidFill>
                        </a:ln>
                        <a:solidFill>
                          <a:srgbClr val="017575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p:txBody>
                </p: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8E68001-640B-40DE-93DC-A136DA3A50E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5235" y="986170"/>
                    <a:ext cx="3429000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8800" b="1" dirty="0">
                        <a:ln>
                          <a:solidFill>
                            <a:srgbClr val="0A6F4F">
                              <a:alpha val="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rPr>
                      <a:t>대</a:t>
                    </a:r>
                    <a:endParaRPr lang="ko-KR" altLang="en-US" sz="8800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</p:grpSp>
          <p:sp>
            <p:nvSpPr>
              <p:cNvPr id="20" name="L 도형 19">
                <a:extLst>
                  <a:ext uri="{FF2B5EF4-FFF2-40B4-BE49-F238E27FC236}">
                    <a16:creationId xmlns:a16="http://schemas.microsoft.com/office/drawing/2014/main" id="{2FE6E22C-A60A-4017-B3E4-89B24C5F35A8}"/>
                  </a:ext>
                </a:extLst>
              </p:cNvPr>
              <p:cNvSpPr/>
              <p:nvPr/>
            </p:nvSpPr>
            <p:spPr>
              <a:xfrm>
                <a:off x="773705" y="1712640"/>
                <a:ext cx="2295255" cy="225025"/>
              </a:xfrm>
              <a:prstGeom prst="corner">
                <a:avLst/>
              </a:prstGeom>
              <a:noFill/>
              <a:ln w="19050">
                <a:solidFill>
                  <a:srgbClr val="0175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C793614-6EBA-4E9A-B3C6-95746B9C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918" b="98321" l="4762" r="9455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8720" y="1352600"/>
              <a:ext cx="416728" cy="37987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A61539-1E8C-4913-9442-AC19DF2CA19F}"/>
              </a:ext>
            </a:extLst>
          </p:cNvPr>
          <p:cNvSpPr/>
          <p:nvPr/>
        </p:nvSpPr>
        <p:spPr>
          <a:xfrm>
            <a:off x="2303875" y="2792760"/>
            <a:ext cx="2205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0043"/>
                </a:solidFill>
                <a:latin typeface="Century Gothic" panose="020B0502020202020204" pitchFamily="34" charset="0"/>
              </a:rPr>
              <a:t>Contents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D004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8AEBCE-ABBF-4D3B-9381-40CF3DF4D990}"/>
              </a:ext>
            </a:extLst>
          </p:cNvPr>
          <p:cNvGrpSpPr/>
          <p:nvPr/>
        </p:nvGrpSpPr>
        <p:grpSpPr>
          <a:xfrm>
            <a:off x="458670" y="3692860"/>
            <a:ext cx="1585690" cy="625732"/>
            <a:chOff x="3561406" y="1819956"/>
            <a:chExt cx="2154092" cy="7126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7E12D5-DF14-4136-97F0-0EB544361FEC}"/>
                </a:ext>
              </a:extLst>
            </p:cNvPr>
            <p:cNvSpPr txBox="1"/>
            <p:nvPr/>
          </p:nvSpPr>
          <p:spPr>
            <a:xfrm>
              <a:off x="3561406" y="2111951"/>
              <a:ext cx="2154092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제안업체 정보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AD8F6C-DA72-4DDF-8C9C-99D9F0BC2158}"/>
                </a:ext>
              </a:extLst>
            </p:cNvPr>
            <p:cNvSpPr txBox="1"/>
            <p:nvPr/>
          </p:nvSpPr>
          <p:spPr>
            <a:xfrm>
              <a:off x="3606643" y="1819956"/>
              <a:ext cx="599278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0C375C-98A5-4656-AC2E-8980D0CBAB47}"/>
              </a:ext>
            </a:extLst>
          </p:cNvPr>
          <p:cNvGrpSpPr/>
          <p:nvPr/>
        </p:nvGrpSpPr>
        <p:grpSpPr>
          <a:xfrm>
            <a:off x="413665" y="6029568"/>
            <a:ext cx="2095445" cy="625733"/>
            <a:chOff x="3561407" y="2829605"/>
            <a:chExt cx="2846580" cy="71260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B992BC-DD8E-49E8-B327-ECD5D675374E}"/>
                </a:ext>
              </a:extLst>
            </p:cNvPr>
            <p:cNvSpPr txBox="1"/>
            <p:nvPr/>
          </p:nvSpPr>
          <p:spPr>
            <a:xfrm>
              <a:off x="3561407" y="3121601"/>
              <a:ext cx="2846580" cy="42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구내식당 운영관리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90FA0B-EAA2-42A4-A47D-E771AED29401}"/>
                </a:ext>
              </a:extLst>
            </p:cNvPr>
            <p:cNvSpPr txBox="1"/>
            <p:nvPr/>
          </p:nvSpPr>
          <p:spPr>
            <a:xfrm>
              <a:off x="3586605" y="2829605"/>
              <a:ext cx="666787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03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892C2E-AF68-4104-8AF4-3A2C9F90BB4D}"/>
              </a:ext>
            </a:extLst>
          </p:cNvPr>
          <p:cNvGrpSpPr/>
          <p:nvPr/>
        </p:nvGrpSpPr>
        <p:grpSpPr>
          <a:xfrm>
            <a:off x="3383995" y="6029568"/>
            <a:ext cx="2828018" cy="625733"/>
            <a:chOff x="3561406" y="2829605"/>
            <a:chExt cx="3841747" cy="71260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87488E-B441-4D97-97B6-96F6E2571EC3}"/>
                </a:ext>
              </a:extLst>
            </p:cNvPr>
            <p:cNvSpPr txBox="1"/>
            <p:nvPr/>
          </p:nvSpPr>
          <p:spPr>
            <a:xfrm>
              <a:off x="3561406" y="3121601"/>
              <a:ext cx="3841747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예약식당 및 카페 운영방안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D2F889-3C38-4580-AAF4-475BFFE6C85E}"/>
                </a:ext>
              </a:extLst>
            </p:cNvPr>
            <p:cNvSpPr txBox="1"/>
            <p:nvPr/>
          </p:nvSpPr>
          <p:spPr>
            <a:xfrm>
              <a:off x="3586605" y="2829605"/>
              <a:ext cx="675498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04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92A581-18A1-4144-84A3-5F224313305F}"/>
              </a:ext>
            </a:extLst>
          </p:cNvPr>
          <p:cNvGrpSpPr/>
          <p:nvPr/>
        </p:nvGrpSpPr>
        <p:grpSpPr>
          <a:xfrm>
            <a:off x="3448115" y="3692860"/>
            <a:ext cx="2699778" cy="625732"/>
            <a:chOff x="5423703" y="1819956"/>
            <a:chExt cx="3667532" cy="7126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AD689F-0E94-44E0-AE28-ACEDAEA70D63}"/>
                </a:ext>
              </a:extLst>
            </p:cNvPr>
            <p:cNvSpPr txBox="1"/>
            <p:nvPr/>
          </p:nvSpPr>
          <p:spPr>
            <a:xfrm>
              <a:off x="5423703" y="2111951"/>
              <a:ext cx="3667532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전문업체로서의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운영능력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AC8E11-13DC-4337-AA08-1E4860E27603}"/>
                </a:ext>
              </a:extLst>
            </p:cNvPr>
            <p:cNvSpPr txBox="1"/>
            <p:nvPr/>
          </p:nvSpPr>
          <p:spPr>
            <a:xfrm>
              <a:off x="5449707" y="1819956"/>
              <a:ext cx="666785" cy="42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02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9A413D83-A7C9-4493-9F5B-30882CA5D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5" y="407495"/>
            <a:ext cx="4635515" cy="15103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673F92-7F3E-4E98-BCE5-383193F69520}"/>
              </a:ext>
            </a:extLst>
          </p:cNvPr>
          <p:cNvSpPr txBox="1"/>
          <p:nvPr/>
        </p:nvSpPr>
        <p:spPr>
          <a:xfrm>
            <a:off x="503675" y="6708195"/>
            <a:ext cx="37354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식단 보유의 적정성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다양성 지속성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식단질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향상을 위한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식단가격 구성의 적정성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식재료 품질관리 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인력 운영 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위생 안전관리 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서비스관리의 적정성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시설투자계획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이벤트계획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C83593-BF01-4983-ABF5-FA1204D4037F}"/>
              </a:ext>
            </a:extLst>
          </p:cNvPr>
          <p:cNvSpPr txBox="1"/>
          <p:nvPr/>
        </p:nvSpPr>
        <p:spPr>
          <a:xfrm>
            <a:off x="3451503" y="6663190"/>
            <a:ext cx="37354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메뉴의 다양성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가격의 적정성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시설투자계획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0C062-9639-451A-A205-1D9FDEFCA857}"/>
              </a:ext>
            </a:extLst>
          </p:cNvPr>
          <p:cNvSpPr txBox="1"/>
          <p:nvPr/>
        </p:nvSpPr>
        <p:spPr>
          <a:xfrm>
            <a:off x="3451503" y="4367935"/>
            <a:ext cx="3735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- 2022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년도 기준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총매출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및 신용평가등급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년간 집단급식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운영실적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급식지원시설 확보 현황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전통식품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HACCP, GAP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 사용여부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중소 중견기업 해당여부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0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1400F7-3AED-4E40-A898-347F0457D0BE}"/>
              </a:ext>
            </a:extLst>
          </p:cNvPr>
          <p:cNvSpPr/>
          <p:nvPr/>
        </p:nvSpPr>
        <p:spPr>
          <a:xfrm>
            <a:off x="0" y="-9400"/>
            <a:ext cx="6858000" cy="9906000"/>
          </a:xfrm>
          <a:prstGeom prst="rect">
            <a:avLst/>
          </a:prstGeom>
          <a:blipFill dpi="0" rotWithShape="1">
            <a:blip r:embed="rId2">
              <a:alphaModFix amt="2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561" r="-234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56B0B2-7FF1-4BB8-94CF-A05682E34641}"/>
              </a:ext>
            </a:extLst>
          </p:cNvPr>
          <p:cNvGrpSpPr/>
          <p:nvPr/>
        </p:nvGrpSpPr>
        <p:grpSpPr>
          <a:xfrm>
            <a:off x="1428292" y="4232920"/>
            <a:ext cx="4001416" cy="1295765"/>
            <a:chOff x="3837890" y="2551229"/>
            <a:chExt cx="4001416" cy="12957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5BC3CF-6A29-49BF-9F1D-EA8D94C405D2}"/>
                </a:ext>
              </a:extLst>
            </p:cNvPr>
            <p:cNvSpPr txBox="1"/>
            <p:nvPr/>
          </p:nvSpPr>
          <p:spPr>
            <a:xfrm>
              <a:off x="3837890" y="3108330"/>
              <a:ext cx="400141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대전정부청사 구내식당의 혁신</a:t>
              </a:r>
              <a:r>
                <a:rPr lang="en-US" altLang="ko-KR" sz="24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24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24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저희가 함께 하겠습니다</a:t>
              </a:r>
              <a:r>
                <a:rPr lang="en-US" altLang="ko-KR" sz="24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24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695F07-4DEB-4830-BCB8-7C4C5CE4043E}"/>
                </a:ext>
              </a:extLst>
            </p:cNvPr>
            <p:cNvSpPr txBox="1"/>
            <p:nvPr/>
          </p:nvSpPr>
          <p:spPr>
            <a:xfrm>
              <a:off x="4105591" y="2551229"/>
              <a:ext cx="3466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7575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THANK YOU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75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5C94A4D-E4A7-46A7-A828-E3BDF53EE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5" y="407495"/>
            <a:ext cx="4635515" cy="1510342"/>
          </a:xfrm>
          <a:prstGeom prst="rect">
            <a:avLst/>
          </a:prstGeom>
        </p:spPr>
      </p:pic>
      <p:pic>
        <p:nvPicPr>
          <p:cNvPr id="9" name="Picture 2" descr="한울F&amp;S">
            <a:extLst>
              <a:ext uri="{FF2B5EF4-FFF2-40B4-BE49-F238E27FC236}">
                <a16:creationId xmlns:a16="http://schemas.microsoft.com/office/drawing/2014/main" id="{3A1ED8BB-BA8F-4887-A19D-98B930B7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1757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280" y="9318485"/>
            <a:ext cx="845441" cy="40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2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4CBDF9-9F22-4313-862C-D4FC03C8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9" b="51493"/>
          <a:stretch/>
        </p:blipFill>
        <p:spPr>
          <a:xfrm>
            <a:off x="1" y="-1"/>
            <a:ext cx="6857999" cy="9906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21D01-48D1-4FDC-9247-7E7A532D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5" y="137465"/>
            <a:ext cx="2790310" cy="909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CA547-B07B-44CB-9CC0-A80675FD528A}"/>
              </a:ext>
            </a:extLst>
          </p:cNvPr>
          <p:cNvSpPr/>
          <p:nvPr/>
        </p:nvSpPr>
        <p:spPr>
          <a:xfrm>
            <a:off x="458670" y="3737865"/>
            <a:ext cx="7830870" cy="5670629"/>
          </a:xfrm>
          <a:prstGeom prst="rect">
            <a:avLst/>
          </a:prstGeom>
          <a:blipFill dpi="0" rotWithShape="1">
            <a:blip r:embed="rId4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63750" l="24583" r="75556"/>
                      </a14:imgEffect>
                      <a14:imgEffect>
                        <a14:sharpenSoften amount="-58000"/>
                      </a14:imgEffect>
                      <a14:imgEffect>
                        <a14:brightnessContrast bright="-6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761" t="-1" r="-28193" b="-48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7886D6-9723-466A-AF31-926B972538B4}"/>
              </a:ext>
            </a:extLst>
          </p:cNvPr>
          <p:cNvGrpSpPr/>
          <p:nvPr/>
        </p:nvGrpSpPr>
        <p:grpSpPr>
          <a:xfrm>
            <a:off x="188640" y="3062790"/>
            <a:ext cx="5262357" cy="1912151"/>
            <a:chOff x="1701646" y="2126170"/>
            <a:chExt cx="5262357" cy="1912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70AA8-73F5-43E5-9C32-6BD12C8F0A37}"/>
                </a:ext>
              </a:extLst>
            </p:cNvPr>
            <p:cNvSpPr txBox="1"/>
            <p:nvPr/>
          </p:nvSpPr>
          <p:spPr>
            <a:xfrm>
              <a:off x="1701646" y="212617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34226-ED4C-4561-BD31-059C3C518D25}"/>
                </a:ext>
              </a:extLst>
            </p:cNvPr>
            <p:cNvSpPr/>
            <p:nvPr/>
          </p:nvSpPr>
          <p:spPr>
            <a:xfrm>
              <a:off x="2656092" y="2162139"/>
              <a:ext cx="4307911" cy="1470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ko-KR" altLang="en-US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첫번째</a:t>
              </a:r>
              <a:r>
                <a:rPr lang="en-US" altLang="ko-KR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br>
                <a:rPr lang="en-US" altLang="ko-KR" sz="4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제안업체 정보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E37345-098D-45DF-AE6B-54118E2B5026}"/>
                </a:ext>
              </a:extLst>
            </p:cNvPr>
            <p:cNvSpPr/>
            <p:nvPr/>
          </p:nvSpPr>
          <p:spPr>
            <a:xfrm>
              <a:off x="2690334" y="3515101"/>
              <a:ext cx="29418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신뢰와 실천으로  대전정부청사와 </a:t>
              </a:r>
              <a:endPara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저희 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한울에프앤에스가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함께하겠습니다</a:t>
              </a:r>
              <a:r>
                <a:rPr lang="en-US" altLang="ko-KR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75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C88FA3-1D59-4C5F-A7CB-9B270E509210}"/>
              </a:ext>
            </a:extLst>
          </p:cNvPr>
          <p:cNvGrpSpPr/>
          <p:nvPr/>
        </p:nvGrpSpPr>
        <p:grpSpPr>
          <a:xfrm>
            <a:off x="233645" y="452500"/>
            <a:ext cx="993923" cy="905435"/>
            <a:chOff x="1264024" y="189213"/>
            <a:chExt cx="993923" cy="905435"/>
          </a:xfrm>
        </p:grpSpPr>
        <p:sp>
          <p:nvSpPr>
            <p:cNvPr id="8" name="순서도: 순차적 액세스 저장소 7">
              <a:extLst>
                <a:ext uri="{FF2B5EF4-FFF2-40B4-BE49-F238E27FC236}">
                  <a16:creationId xmlns:a16="http://schemas.microsoft.com/office/drawing/2014/main" id="{36A01B6F-144F-4A05-9570-1604E4CBD324}"/>
                </a:ext>
              </a:extLst>
            </p:cNvPr>
            <p:cNvSpPr/>
            <p:nvPr/>
          </p:nvSpPr>
          <p:spPr>
            <a:xfrm flipH="1"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011403-C76E-45E2-AE1D-5EA8ADC23388}"/>
                </a:ext>
              </a:extLst>
            </p:cNvPr>
            <p:cNvGrpSpPr/>
            <p:nvPr/>
          </p:nvGrpSpPr>
          <p:grpSpPr>
            <a:xfrm>
              <a:off x="1490375" y="279223"/>
              <a:ext cx="538609" cy="696003"/>
              <a:chOff x="662759" y="516719"/>
              <a:chExt cx="538609" cy="4913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E875-4368-40AA-AD26-5A0C000FD89C}"/>
                  </a:ext>
                </a:extLst>
              </p:cNvPr>
              <p:cNvSpPr txBox="1"/>
              <p:nvPr/>
            </p:nvSpPr>
            <p:spPr>
              <a:xfrm>
                <a:off x="712453" y="703894"/>
                <a:ext cx="439223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01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0915C-142E-407F-9905-74691686AAC9}"/>
                  </a:ext>
                </a:extLst>
              </p:cNvPr>
              <p:cNvSpPr txBox="1"/>
              <p:nvPr/>
            </p:nvSpPr>
            <p:spPr>
              <a:xfrm>
                <a:off x="662759" y="516719"/>
                <a:ext cx="538609" cy="228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제안업체</a:t>
                </a:r>
                <a:endParaRPr kumimoji="0" lang="en-US" altLang="ko-KR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정보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635737" y="361804"/>
              <a:ext cx="154625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 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조직 및 인원 현황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한울에프앤에스</a:t>
              </a: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정보 소개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D34997-46FD-4A9E-A451-3058EA18AA7E}"/>
              </a:ext>
            </a:extLst>
          </p:cNvPr>
          <p:cNvGrpSpPr/>
          <p:nvPr/>
        </p:nvGrpSpPr>
        <p:grpSpPr>
          <a:xfrm>
            <a:off x="233645" y="5493060"/>
            <a:ext cx="2610289" cy="246221"/>
            <a:chOff x="614373" y="1622984"/>
            <a:chExt cx="2610289" cy="2462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776F0-1094-41CB-9C30-7B55484900EF}"/>
                </a:ext>
              </a:extLst>
            </p:cNvPr>
            <p:cNvSpPr txBox="1"/>
            <p:nvPr/>
          </p:nvSpPr>
          <p:spPr>
            <a:xfrm>
              <a:off x="880821" y="1622984"/>
              <a:ext cx="234384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>
                <a:spcAft>
                  <a:spcPts val="2000"/>
                </a:spcAft>
                <a:defRPr/>
              </a:pPr>
              <a:r>
                <a:rPr lang="ko-KR" altLang="en-US" sz="1600" spc="-7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한울에프앤에스</a:t>
              </a:r>
              <a:r>
                <a:rPr lang="ko-KR" altLang="en-US" sz="16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조직 현황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CB45211-EB66-495A-BAC8-B0B98029FFCC}"/>
                </a:ext>
              </a:extLst>
            </p:cNvPr>
            <p:cNvGrpSpPr/>
            <p:nvPr/>
          </p:nvGrpSpPr>
          <p:grpSpPr>
            <a:xfrm>
              <a:off x="614373" y="1641092"/>
              <a:ext cx="226678" cy="205807"/>
              <a:chOff x="606747" y="1641482"/>
              <a:chExt cx="206071" cy="187097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79D57DE-B5F4-4AB4-A216-CFAD93A15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3" y="1664569"/>
                <a:ext cx="144964" cy="110382"/>
              </a:xfrm>
              <a:custGeom>
                <a:avLst/>
                <a:gdLst>
                  <a:gd name="T0" fmla="*/ 285 w 290"/>
                  <a:gd name="T1" fmla="*/ 5 h 243"/>
                  <a:gd name="T2" fmla="*/ 266 w 290"/>
                  <a:gd name="T3" fmla="*/ 5 h 243"/>
                  <a:gd name="T4" fmla="*/ 238 w 290"/>
                  <a:gd name="T5" fmla="*/ 34 h 243"/>
                  <a:gd name="T6" fmla="*/ 209 w 290"/>
                  <a:gd name="T7" fmla="*/ 64 h 243"/>
                  <a:gd name="T8" fmla="*/ 193 w 290"/>
                  <a:gd name="T9" fmla="*/ 81 h 243"/>
                  <a:gd name="T10" fmla="*/ 177 w 290"/>
                  <a:gd name="T11" fmla="*/ 98 h 243"/>
                  <a:gd name="T12" fmla="*/ 144 w 290"/>
                  <a:gd name="T13" fmla="*/ 133 h 243"/>
                  <a:gd name="T14" fmla="*/ 116 w 290"/>
                  <a:gd name="T15" fmla="*/ 164 h 243"/>
                  <a:gd name="T16" fmla="*/ 107 w 290"/>
                  <a:gd name="T17" fmla="*/ 174 h 243"/>
                  <a:gd name="T18" fmla="*/ 24 w 290"/>
                  <a:gd name="T19" fmla="*/ 97 h 243"/>
                  <a:gd name="T20" fmla="*/ 7 w 290"/>
                  <a:gd name="T21" fmla="*/ 96 h 243"/>
                  <a:gd name="T22" fmla="*/ 4 w 290"/>
                  <a:gd name="T23" fmla="*/ 114 h 243"/>
                  <a:gd name="T24" fmla="*/ 84 w 290"/>
                  <a:gd name="T25" fmla="*/ 229 h 243"/>
                  <a:gd name="T26" fmla="*/ 88 w 290"/>
                  <a:gd name="T27" fmla="*/ 234 h 243"/>
                  <a:gd name="T28" fmla="*/ 118 w 290"/>
                  <a:gd name="T29" fmla="*/ 239 h 243"/>
                  <a:gd name="T30" fmla="*/ 133 w 290"/>
                  <a:gd name="T31" fmla="*/ 228 h 243"/>
                  <a:gd name="T32" fmla="*/ 133 w 290"/>
                  <a:gd name="T33" fmla="*/ 228 h 243"/>
                  <a:gd name="T34" fmla="*/ 140 w 290"/>
                  <a:gd name="T35" fmla="*/ 219 h 243"/>
                  <a:gd name="T36" fmla="*/ 156 w 290"/>
                  <a:gd name="T37" fmla="*/ 196 h 243"/>
                  <a:gd name="T38" fmla="*/ 180 w 290"/>
                  <a:gd name="T39" fmla="*/ 162 h 243"/>
                  <a:gd name="T40" fmla="*/ 208 w 290"/>
                  <a:gd name="T41" fmla="*/ 125 h 243"/>
                  <a:gd name="T42" fmla="*/ 222 w 290"/>
                  <a:gd name="T43" fmla="*/ 105 h 243"/>
                  <a:gd name="T44" fmla="*/ 236 w 290"/>
                  <a:gd name="T45" fmla="*/ 87 h 243"/>
                  <a:gd name="T46" fmla="*/ 262 w 290"/>
                  <a:gd name="T47" fmla="*/ 55 h 243"/>
                  <a:gd name="T48" fmla="*/ 286 w 290"/>
                  <a:gd name="T49" fmla="*/ 23 h 243"/>
                  <a:gd name="T50" fmla="*/ 286 w 290"/>
                  <a:gd name="T51" fmla="*/ 23 h 243"/>
                  <a:gd name="T52" fmla="*/ 285 w 290"/>
                  <a:gd name="T53" fmla="*/ 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0" h="243">
                    <a:moveTo>
                      <a:pt x="285" y="5"/>
                    </a:moveTo>
                    <a:cubicBezTo>
                      <a:pt x="280" y="0"/>
                      <a:pt x="271" y="0"/>
                      <a:pt x="266" y="5"/>
                    </a:cubicBezTo>
                    <a:cubicBezTo>
                      <a:pt x="266" y="5"/>
                      <a:pt x="255" y="17"/>
                      <a:pt x="238" y="34"/>
                    </a:cubicBezTo>
                    <a:cubicBezTo>
                      <a:pt x="230" y="43"/>
                      <a:pt x="220" y="53"/>
                      <a:pt x="209" y="64"/>
                    </a:cubicBezTo>
                    <a:cubicBezTo>
                      <a:pt x="204" y="69"/>
                      <a:pt x="199" y="75"/>
                      <a:pt x="193" y="81"/>
                    </a:cubicBezTo>
                    <a:cubicBezTo>
                      <a:pt x="188" y="86"/>
                      <a:pt x="182" y="92"/>
                      <a:pt x="177" y="98"/>
                    </a:cubicBezTo>
                    <a:cubicBezTo>
                      <a:pt x="165" y="110"/>
                      <a:pt x="154" y="122"/>
                      <a:pt x="144" y="133"/>
                    </a:cubicBezTo>
                    <a:cubicBezTo>
                      <a:pt x="134" y="144"/>
                      <a:pt x="124" y="155"/>
                      <a:pt x="116" y="164"/>
                    </a:cubicBezTo>
                    <a:cubicBezTo>
                      <a:pt x="113" y="168"/>
                      <a:pt x="109" y="171"/>
                      <a:pt x="107" y="174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19" y="93"/>
                      <a:pt x="12" y="92"/>
                      <a:pt x="7" y="96"/>
                    </a:cubicBezTo>
                    <a:cubicBezTo>
                      <a:pt x="1" y="100"/>
                      <a:pt x="0" y="108"/>
                      <a:pt x="4" y="114"/>
                    </a:cubicBezTo>
                    <a:cubicBezTo>
                      <a:pt x="84" y="229"/>
                      <a:pt x="84" y="229"/>
                      <a:pt x="84" y="229"/>
                    </a:cubicBezTo>
                    <a:cubicBezTo>
                      <a:pt x="85" y="231"/>
                      <a:pt x="87" y="233"/>
                      <a:pt x="88" y="234"/>
                    </a:cubicBezTo>
                    <a:cubicBezTo>
                      <a:pt x="96" y="242"/>
                      <a:pt x="108" y="243"/>
                      <a:pt x="118" y="239"/>
                    </a:cubicBezTo>
                    <a:cubicBezTo>
                      <a:pt x="124" y="238"/>
                      <a:pt x="129" y="234"/>
                      <a:pt x="133" y="228"/>
                    </a:cubicBezTo>
                    <a:cubicBezTo>
                      <a:pt x="133" y="228"/>
                      <a:pt x="133" y="228"/>
                      <a:pt x="133" y="228"/>
                    </a:cubicBezTo>
                    <a:cubicBezTo>
                      <a:pt x="133" y="228"/>
                      <a:pt x="136" y="225"/>
                      <a:pt x="140" y="219"/>
                    </a:cubicBezTo>
                    <a:cubicBezTo>
                      <a:pt x="144" y="213"/>
                      <a:pt x="149" y="205"/>
                      <a:pt x="156" y="196"/>
                    </a:cubicBezTo>
                    <a:cubicBezTo>
                      <a:pt x="163" y="186"/>
                      <a:pt x="171" y="174"/>
                      <a:pt x="180" y="162"/>
                    </a:cubicBezTo>
                    <a:cubicBezTo>
                      <a:pt x="189" y="150"/>
                      <a:pt x="199" y="138"/>
                      <a:pt x="208" y="125"/>
                    </a:cubicBezTo>
                    <a:cubicBezTo>
                      <a:pt x="213" y="118"/>
                      <a:pt x="218" y="112"/>
                      <a:pt x="222" y="105"/>
                    </a:cubicBezTo>
                    <a:cubicBezTo>
                      <a:pt x="227" y="99"/>
                      <a:pt x="232" y="93"/>
                      <a:pt x="236" y="87"/>
                    </a:cubicBezTo>
                    <a:cubicBezTo>
                      <a:pt x="246" y="75"/>
                      <a:pt x="254" y="64"/>
                      <a:pt x="262" y="55"/>
                    </a:cubicBezTo>
                    <a:cubicBezTo>
                      <a:pt x="276" y="35"/>
                      <a:pt x="286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90" y="17"/>
                      <a:pt x="290" y="10"/>
                      <a:pt x="285" y="5"/>
                    </a:cubicBezTo>
                    <a:close/>
                  </a:path>
                </a:pathLst>
              </a:custGeom>
              <a:solidFill>
                <a:srgbClr val="01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F0DB7BEE-99BE-46EE-B490-0D65EEF8F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7" y="1641482"/>
                <a:ext cx="206071" cy="187097"/>
              </a:xfrm>
              <a:custGeom>
                <a:avLst/>
                <a:gdLst>
                  <a:gd name="T0" fmla="*/ 384 w 412"/>
                  <a:gd name="T1" fmla="*/ 103 h 412"/>
                  <a:gd name="T2" fmla="*/ 361 w 412"/>
                  <a:gd name="T3" fmla="*/ 132 h 412"/>
                  <a:gd name="T4" fmla="*/ 378 w 412"/>
                  <a:gd name="T5" fmla="*/ 206 h 412"/>
                  <a:gd name="T6" fmla="*/ 206 w 412"/>
                  <a:gd name="T7" fmla="*/ 379 h 412"/>
                  <a:gd name="T8" fmla="*/ 34 w 412"/>
                  <a:gd name="T9" fmla="*/ 206 h 412"/>
                  <a:gd name="T10" fmla="*/ 206 w 412"/>
                  <a:gd name="T11" fmla="*/ 34 h 412"/>
                  <a:gd name="T12" fmla="*/ 316 w 412"/>
                  <a:gd name="T13" fmla="*/ 74 h 412"/>
                  <a:gd name="T14" fmla="*/ 340 w 412"/>
                  <a:gd name="T15" fmla="*/ 50 h 412"/>
                  <a:gd name="T16" fmla="*/ 206 w 412"/>
                  <a:gd name="T17" fmla="*/ 0 h 412"/>
                  <a:gd name="T18" fmla="*/ 0 w 412"/>
                  <a:gd name="T19" fmla="*/ 206 h 412"/>
                  <a:gd name="T20" fmla="*/ 206 w 412"/>
                  <a:gd name="T21" fmla="*/ 412 h 412"/>
                  <a:gd name="T22" fmla="*/ 412 w 412"/>
                  <a:gd name="T23" fmla="*/ 206 h 412"/>
                  <a:gd name="T24" fmla="*/ 384 w 412"/>
                  <a:gd name="T25" fmla="*/ 103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412">
                    <a:moveTo>
                      <a:pt x="384" y="103"/>
                    </a:moveTo>
                    <a:cubicBezTo>
                      <a:pt x="361" y="132"/>
                      <a:pt x="361" y="132"/>
                      <a:pt x="361" y="132"/>
                    </a:cubicBezTo>
                    <a:cubicBezTo>
                      <a:pt x="372" y="154"/>
                      <a:pt x="378" y="180"/>
                      <a:pt x="378" y="206"/>
                    </a:cubicBezTo>
                    <a:cubicBezTo>
                      <a:pt x="378" y="301"/>
                      <a:pt x="301" y="379"/>
                      <a:pt x="206" y="379"/>
                    </a:cubicBezTo>
                    <a:cubicBezTo>
                      <a:pt x="111" y="379"/>
                      <a:pt x="34" y="301"/>
                      <a:pt x="34" y="206"/>
                    </a:cubicBezTo>
                    <a:cubicBezTo>
                      <a:pt x="34" y="111"/>
                      <a:pt x="111" y="34"/>
                      <a:pt x="206" y="34"/>
                    </a:cubicBezTo>
                    <a:cubicBezTo>
                      <a:pt x="248" y="34"/>
                      <a:pt x="286" y="49"/>
                      <a:pt x="316" y="74"/>
                    </a:cubicBezTo>
                    <a:cubicBezTo>
                      <a:pt x="340" y="50"/>
                      <a:pt x="340" y="50"/>
                      <a:pt x="340" y="50"/>
                    </a:cubicBezTo>
                    <a:cubicBezTo>
                      <a:pt x="304" y="19"/>
                      <a:pt x="257" y="0"/>
                      <a:pt x="206" y="0"/>
                    </a:cubicBezTo>
                    <a:cubicBezTo>
                      <a:pt x="92" y="0"/>
                      <a:pt x="0" y="93"/>
                      <a:pt x="0" y="206"/>
                    </a:cubicBezTo>
                    <a:cubicBezTo>
                      <a:pt x="0" y="320"/>
                      <a:pt x="92" y="412"/>
                      <a:pt x="206" y="412"/>
                    </a:cubicBezTo>
                    <a:cubicBezTo>
                      <a:pt x="320" y="412"/>
                      <a:pt x="412" y="320"/>
                      <a:pt x="412" y="206"/>
                    </a:cubicBezTo>
                    <a:cubicBezTo>
                      <a:pt x="412" y="169"/>
                      <a:pt x="402" y="133"/>
                      <a:pt x="384" y="103"/>
                    </a:cubicBezTo>
                    <a:close/>
                  </a:path>
                </a:pathLst>
              </a:custGeom>
              <a:solidFill>
                <a:srgbClr val="2D1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CDEBCF-D7C5-47DD-93EB-1C2B07C4620B}"/>
              </a:ext>
            </a:extLst>
          </p:cNvPr>
          <p:cNvGrpSpPr/>
          <p:nvPr/>
        </p:nvGrpSpPr>
        <p:grpSpPr>
          <a:xfrm>
            <a:off x="5390" y="2837765"/>
            <a:ext cx="6570730" cy="2430270"/>
            <a:chOff x="98630" y="2837765"/>
            <a:chExt cx="6570730" cy="24302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5DD97C-511A-4C04-9E55-18537EA2AE88}"/>
                </a:ext>
              </a:extLst>
            </p:cNvPr>
            <p:cNvSpPr/>
            <p:nvPr/>
          </p:nvSpPr>
          <p:spPr>
            <a:xfrm>
              <a:off x="278650" y="2837765"/>
              <a:ext cx="6390710" cy="2430270"/>
            </a:xfrm>
            <a:prstGeom prst="rect">
              <a:avLst/>
            </a:prstGeom>
            <a:gradFill>
              <a:gsLst>
                <a:gs pos="71000">
                  <a:srgbClr val="E4E4E4"/>
                </a:gs>
                <a:gs pos="28000">
                  <a:srgbClr val="F2F3F5"/>
                </a:gs>
                <a:gs pos="4000">
                  <a:srgbClr val="AFB1B7">
                    <a:alpha val="1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696" latinLnBrk="0">
                <a:defRPr/>
              </a:pPr>
              <a:endParaRPr lang="ko-KR" altLang="en-US" sz="1767"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79770A-84BF-40BC-9917-313BCF8FCE9A}"/>
                </a:ext>
              </a:extLst>
            </p:cNvPr>
            <p:cNvSpPr txBox="1"/>
            <p:nvPr/>
          </p:nvSpPr>
          <p:spPr>
            <a:xfrm>
              <a:off x="98630" y="3062790"/>
              <a:ext cx="2070230" cy="207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회사명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설립일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대표자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소재지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사업자등록번호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 </a:t>
              </a:r>
              <a:endParaRPr lang="en-US" altLang="ko-KR" sz="1200" dirty="0">
                <a:ln>
                  <a:solidFill>
                    <a:srgbClr val="009C88">
                      <a:alpha val="20000"/>
                    </a:srgbClr>
                  </a:solidFill>
                </a:ln>
                <a:solidFill>
                  <a:srgbClr val="009C88"/>
                </a:solidFill>
                <a:latin typeface="에스코어 드림 5 Medium"/>
                <a:ea typeface="에스코어 드림 5 Medium"/>
              </a:endParaRP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임직원수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  <a:p>
              <a:pPr algn="r" defTabSz="448696" latinLnBrk="0">
                <a:spcBef>
                  <a:spcPts val="883"/>
                </a:spcBef>
                <a:defRPr/>
              </a:pPr>
              <a:r>
                <a:rPr lang="ko-KR" altLang="en-US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홈페이지  </a:t>
              </a:r>
              <a:r>
                <a:rPr lang="en-US" altLang="ko-KR" sz="1200" dirty="0">
                  <a:ln>
                    <a:solidFill>
                      <a:srgbClr val="009C88">
                        <a:alpha val="20000"/>
                      </a:srgbClr>
                    </a:solidFill>
                  </a:ln>
                  <a:solidFill>
                    <a:srgbClr val="009C88"/>
                  </a:solidFill>
                  <a:latin typeface="에스코어 드림 5 Medium"/>
                  <a:ea typeface="에스코어 드림 5 Medium"/>
                </a:rPr>
                <a:t>|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AB4E11-7EDE-4F26-989D-92BBF95BB3D0}"/>
                </a:ext>
              </a:extLst>
            </p:cNvPr>
            <p:cNvSpPr txBox="1"/>
            <p:nvPr/>
          </p:nvSpPr>
          <p:spPr>
            <a:xfrm>
              <a:off x="2528900" y="3062790"/>
              <a:ext cx="3163492" cy="207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48696" latinLnBrk="0">
                <a:spcBef>
                  <a:spcPts val="883"/>
                </a:spcBef>
                <a:defRPr/>
              </a:pP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㈜한울에프앤에스</a:t>
              </a: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1994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년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12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월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8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</a:t>
              </a: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김광호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백창기</a:t>
              </a:r>
              <a:endParaRPr lang="en-US" altLang="ko-KR" sz="12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대전광역시 대덕구 덕암로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144 (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상서동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306-81-20903</a:t>
              </a: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총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342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명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*2022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년 </a:t>
              </a: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7</a:t>
              </a:r>
              <a:r>
                <a:rPr lang="ko-KR" altLang="en-US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월 기준</a:t>
              </a:r>
              <a:endParaRPr lang="en-US" altLang="ko-KR" sz="12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defTabSz="448696" latinLnBrk="0">
                <a:spcBef>
                  <a:spcPts val="883"/>
                </a:spcBef>
                <a:defRPr/>
              </a:pPr>
              <a:r>
                <a:rPr lang="en-US" altLang="ko-KR" sz="1200" spc="-49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www.hanulfs.com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9B1ECF-070A-4424-BA6B-A7F19657E8BD}"/>
              </a:ext>
            </a:extLst>
          </p:cNvPr>
          <p:cNvSpPr txBox="1"/>
          <p:nvPr/>
        </p:nvSpPr>
        <p:spPr>
          <a:xfrm>
            <a:off x="188640" y="2117685"/>
            <a:ext cx="2911627" cy="7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defRPr/>
            </a:pPr>
            <a:r>
              <a:rPr lang="en-US" altLang="ko-KR" sz="1963" b="1" dirty="0">
                <a:ln>
                  <a:solidFill>
                    <a:srgbClr val="F67F2E">
                      <a:alpha val="20000"/>
                    </a:srgbClr>
                  </a:solidFill>
                </a:ln>
                <a:solidFill>
                  <a:srgbClr val="F67F2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 GROWTH WITH </a:t>
            </a:r>
          </a:p>
          <a:p>
            <a:pPr defTabSz="448696" latinLnBrk="0">
              <a:defRPr/>
            </a:pPr>
            <a:r>
              <a:rPr lang="en-US" altLang="ko-KR" sz="1963" b="1" dirty="0">
                <a:ln>
                  <a:solidFill>
                    <a:srgbClr val="F67F2E">
                      <a:alpha val="20000"/>
                    </a:srgbClr>
                  </a:solidFill>
                </a:ln>
                <a:solidFill>
                  <a:srgbClr val="F67F2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CUSTOMER</a:t>
            </a:r>
          </a:p>
          <a:p>
            <a:pPr defTabSz="448696" latinLnBrk="0">
              <a:defRPr/>
            </a:pPr>
            <a:endParaRPr lang="en-US" altLang="ko-KR" sz="196" b="1" dirty="0">
              <a:ln>
                <a:solidFill>
                  <a:srgbClr val="F67F2E">
                    <a:alpha val="20000"/>
                  </a:srgbClr>
                </a:solidFill>
              </a:ln>
              <a:solidFill>
                <a:srgbClr val="F67F2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C0DED8-AC2B-4455-A4AA-4EF6BE057FDA}"/>
              </a:ext>
            </a:extLst>
          </p:cNvPr>
          <p:cNvSpPr txBox="1"/>
          <p:nvPr/>
        </p:nvSpPr>
        <p:spPr>
          <a:xfrm>
            <a:off x="3338990" y="2117685"/>
            <a:ext cx="3065424" cy="63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defRPr/>
            </a:pPr>
            <a:r>
              <a:rPr lang="ko-KR" altLang="en-US" sz="1178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</a:rPr>
              <a:t>㈜한울에프앤에스는 </a:t>
            </a:r>
            <a:endParaRPr lang="en-US" altLang="ko-KR" sz="1178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에스코어 드림 5 Medium"/>
              <a:ea typeface="에스코어 드림 5 Medium"/>
            </a:endParaRPr>
          </a:p>
          <a:p>
            <a:pPr defTabSz="448696" latinLnBrk="0">
              <a:defRPr/>
            </a:pPr>
            <a:r>
              <a:rPr lang="ko-KR" altLang="en-US" sz="1178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</a:rPr>
              <a:t>고객에게 좋은 것만 주고 싶은 마음</a:t>
            </a:r>
            <a:r>
              <a:rPr lang="en-US" altLang="ko-KR" sz="1178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</a:rPr>
              <a:t>, </a:t>
            </a:r>
          </a:p>
          <a:p>
            <a:pPr defTabSz="448696" latinLnBrk="0">
              <a:defRPr/>
            </a:pPr>
            <a:r>
              <a:rPr lang="ko-KR" altLang="en-US" sz="1178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</a:rPr>
              <a:t>이익보다 보이지 않는 신뢰를 드리겠습니다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A4A9048-0038-49EC-80F9-90CD2638C5C9}"/>
              </a:ext>
            </a:extLst>
          </p:cNvPr>
          <p:cNvGrpSpPr/>
          <p:nvPr/>
        </p:nvGrpSpPr>
        <p:grpSpPr>
          <a:xfrm>
            <a:off x="413665" y="5583070"/>
            <a:ext cx="6165288" cy="3925910"/>
            <a:chOff x="298871" y="1440798"/>
            <a:chExt cx="9124108" cy="5097984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B320034E-7F12-41B7-8726-7D54B66B6F44}"/>
                </a:ext>
              </a:extLst>
            </p:cNvPr>
            <p:cNvSpPr/>
            <p:nvPr/>
          </p:nvSpPr>
          <p:spPr>
            <a:xfrm>
              <a:off x="298871" y="5140626"/>
              <a:ext cx="9124108" cy="411005"/>
            </a:xfrm>
            <a:prstGeom prst="trapezoid">
              <a:avLst>
                <a:gd name="adj" fmla="val 97679"/>
              </a:avLst>
            </a:prstGeom>
            <a:gradFill flip="none" rotWithShape="1">
              <a:gsLst>
                <a:gs pos="69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696" latinLnBrk="0">
                <a:defRPr/>
              </a:pPr>
              <a:endParaRPr lang="ko-KR" altLang="en-US" sz="1767"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CD97854-DD7F-481C-96CA-F7B67671EFE4}"/>
                </a:ext>
              </a:extLst>
            </p:cNvPr>
            <p:cNvCxnSpPr>
              <a:cxnSpLocks/>
            </p:cNvCxnSpPr>
            <p:nvPr/>
          </p:nvCxnSpPr>
          <p:spPr>
            <a:xfrm>
              <a:off x="3762259" y="1440798"/>
              <a:ext cx="56580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Table 220">
              <a:extLst>
                <a:ext uri="{FF2B5EF4-FFF2-40B4-BE49-F238E27FC236}">
                  <a16:creationId xmlns:a16="http://schemas.microsoft.com/office/drawing/2014/main" id="{D5724292-C44B-4530-90D5-3873652460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0558731"/>
                </p:ext>
              </p:extLst>
            </p:nvPr>
          </p:nvGraphicFramePr>
          <p:xfrm>
            <a:off x="307631" y="5555068"/>
            <a:ext cx="8982724" cy="983714"/>
          </p:xfrm>
          <a:graphic>
            <a:graphicData uri="http://schemas.openxmlformats.org/drawingml/2006/table">
              <a:tbl>
                <a:tblPr/>
                <a:tblGrid>
                  <a:gridCol w="6501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67744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00376"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구분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12700">
                        <a:noFill/>
                        <a:bevel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영양사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조리사</a:t>
                        </a: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조리원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식품</a:t>
                        </a:r>
                        <a:endParaRPr kumimoji="0" lang="en-US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안전팀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구매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물류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본사</a:t>
                        </a:r>
                        <a:endParaRPr kumimoji="0" sz="8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8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prstClr val="white"/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계</a:t>
                        </a: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noFill/>
                        <a:bevel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3969"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 err="1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인력</a:t>
                        </a:r>
                        <a:endParaRPr kumimoji="0" lang="en-US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(명)</a:t>
                        </a:r>
                      </a:p>
                    </a:txBody>
                    <a:tcPr marL="89740" marR="89740" marT="44870" marB="44870" anchor="ctr" horzOverflow="overflow">
                      <a:lnL w="12700">
                        <a:noFill/>
                        <a:bevel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6</a:t>
                        </a:r>
                        <a:r>
                          <a:rPr kumimoji="0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0</a:t>
                        </a: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40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2</a:t>
                        </a: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10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5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3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10</a:t>
                        </a: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14</a:t>
                        </a: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defRPr sz="1800"/>
                        </a:pPr>
                        <a:r>
                          <a:rPr kumimoji="0" lang="en-US" sz="900" b="0" i="0" u="none" strike="noStrike" kern="1200" cap="none" spc="-70" normalizeH="0" baseline="0" dirty="0">
                            <a:ln>
                              <a:solidFill>
                                <a:srgbClr val="5B9BD5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FillTx/>
                            <a:latin typeface="+mn-ea"/>
                            <a:ea typeface="+mn-ea"/>
                            <a:cs typeface="+mn-cs"/>
                            <a:sym typeface="Apple SD 산돌고딕 Neo 일반체"/>
                          </a:rPr>
                          <a:t>342</a:t>
                        </a:r>
                        <a:endParaRPr kumimoji="0" sz="900" b="0" i="0" u="none" strike="noStrike" kern="1200" cap="none" spc="-70" normalizeH="0" baseline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pple SD 산돌고딕 Neo 일반체"/>
                        </a:endParaRPr>
                      </a:p>
                    </a:txBody>
                    <a:tcPr marL="89740" marR="89740" marT="44870" marB="44870" anchor="ctr" horzOverflow="overflow">
                      <a:lnL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>
                        <a:noFill/>
                        <a:bevel/>
                      </a:lnR>
                      <a:lnT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9525" cap="flat" cmpd="sng" algn="ctr">
                        <a:solidFill>
                          <a:schemeClr val="bg1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594EA1-1D85-4A43-828D-E82B24F03153}"/>
                </a:ext>
              </a:extLst>
            </p:cNvPr>
            <p:cNvSpPr/>
            <p:nvPr/>
          </p:nvSpPr>
          <p:spPr>
            <a:xfrm>
              <a:off x="847193" y="3461349"/>
              <a:ext cx="3957046" cy="1853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696" latinLnBrk="0">
                <a:defRPr/>
              </a:pPr>
              <a:endParaRPr lang="ko-KR" altLang="en-US" sz="1374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7CDF06B-C192-4834-94C8-401B72B2305D}"/>
                </a:ext>
              </a:extLst>
            </p:cNvPr>
            <p:cNvGrpSpPr/>
            <p:nvPr/>
          </p:nvGrpSpPr>
          <p:grpSpPr>
            <a:xfrm>
              <a:off x="1295038" y="2341577"/>
              <a:ext cx="6903294" cy="1991986"/>
              <a:chOff x="1404122" y="2847397"/>
              <a:chExt cx="3007150" cy="2211486"/>
            </a:xfrm>
          </p:grpSpPr>
          <p:cxnSp>
            <p:nvCxnSpPr>
              <p:cNvPr id="62" name="연결선: 꺾임 111">
                <a:extLst>
                  <a:ext uri="{FF2B5EF4-FFF2-40B4-BE49-F238E27FC236}">
                    <a16:creationId xmlns:a16="http://schemas.microsoft.com/office/drawing/2014/main" id="{133B3774-D020-4866-82E1-CC46BDCFC5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959232" y="3491501"/>
                <a:ext cx="21203" cy="1938790"/>
              </a:xfrm>
              <a:prstGeom prst="bentConnector3">
                <a:avLst>
                  <a:gd name="adj1" fmla="val 1800000"/>
                </a:avLst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54A8CE4-8A2E-4F96-A169-363EA2A2C5D3}"/>
                  </a:ext>
                </a:extLst>
              </p:cNvPr>
              <p:cNvCxnSpPr>
                <a:endCxn id="34" idx="2"/>
              </p:cNvCxnSpPr>
              <p:nvPr/>
            </p:nvCxnSpPr>
            <p:spPr>
              <a:xfrm flipH="1" flipV="1">
                <a:off x="2960454" y="2847397"/>
                <a:ext cx="22014" cy="608386"/>
              </a:xfrm>
              <a:prstGeom prst="line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A110B61-77E1-48AB-A2A8-710339F2B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5745" y="3778568"/>
                <a:ext cx="230247" cy="0"/>
              </a:xfrm>
              <a:prstGeom prst="line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5" name="연결선: 꺾임 125">
                <a:extLst>
                  <a:ext uri="{FF2B5EF4-FFF2-40B4-BE49-F238E27FC236}">
                    <a16:creationId xmlns:a16="http://schemas.microsoft.com/office/drawing/2014/main" id="{9649B571-D945-4DA7-BAD3-EA3768E76BBF}"/>
                  </a:ext>
                </a:extLst>
              </p:cNvPr>
              <p:cNvCxnSpPr/>
              <p:nvPr/>
            </p:nvCxnSpPr>
            <p:spPr>
              <a:xfrm rot="5400000" flipH="1" flipV="1">
                <a:off x="1583073" y="4402175"/>
                <a:ext cx="212682" cy="570584"/>
              </a:xfrm>
              <a:prstGeom prst="bentConnector3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6" name="연결선: 꺾임 127">
                <a:extLst>
                  <a:ext uri="{FF2B5EF4-FFF2-40B4-BE49-F238E27FC236}">
                    <a16:creationId xmlns:a16="http://schemas.microsoft.com/office/drawing/2014/main" id="{A8AAB1EB-2E24-4258-9D1C-F3B88185568A}"/>
                  </a:ext>
                </a:extLst>
              </p:cNvPr>
              <p:cNvCxnSpPr/>
              <p:nvPr/>
            </p:nvCxnSpPr>
            <p:spPr>
              <a:xfrm rot="16200000" flipV="1">
                <a:off x="2085944" y="4354730"/>
                <a:ext cx="456294" cy="678274"/>
              </a:xfrm>
              <a:prstGeom prst="bentConnector3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7" name="연결선: 꺾임 129">
                <a:extLst>
                  <a:ext uri="{FF2B5EF4-FFF2-40B4-BE49-F238E27FC236}">
                    <a16:creationId xmlns:a16="http://schemas.microsoft.com/office/drawing/2014/main" id="{D74D5A16-5A53-492A-BF11-18B41D6A7B19}"/>
                  </a:ext>
                </a:extLst>
              </p:cNvPr>
              <p:cNvCxnSpPr>
                <a:stCxn id="44" idx="0"/>
                <a:endCxn id="38" idx="2"/>
              </p:cNvCxnSpPr>
              <p:nvPr/>
            </p:nvCxnSpPr>
            <p:spPr>
              <a:xfrm rot="5400000" flipH="1" flipV="1">
                <a:off x="3491877" y="4108029"/>
                <a:ext cx="182184" cy="518380"/>
              </a:xfrm>
              <a:prstGeom prst="bentConnector3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8" name="연결선: 꺾임 131">
                <a:extLst>
                  <a:ext uri="{FF2B5EF4-FFF2-40B4-BE49-F238E27FC236}">
                    <a16:creationId xmlns:a16="http://schemas.microsoft.com/office/drawing/2014/main" id="{EBE978FA-F3C5-482D-86C9-5CF8D11CB84E}"/>
                  </a:ext>
                </a:extLst>
              </p:cNvPr>
              <p:cNvCxnSpPr>
                <a:stCxn id="46" idx="0"/>
                <a:endCxn id="38" idx="2"/>
              </p:cNvCxnSpPr>
              <p:nvPr/>
            </p:nvCxnSpPr>
            <p:spPr>
              <a:xfrm rot="16200000" flipV="1">
                <a:off x="4034792" y="4083495"/>
                <a:ext cx="183848" cy="569112"/>
              </a:xfrm>
              <a:prstGeom prst="bentConnector3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6C337A5-61B9-408B-8336-60AC0A0B6772}"/>
                  </a:ext>
                </a:extLst>
              </p:cNvPr>
              <p:cNvCxnSpPr/>
              <p:nvPr/>
            </p:nvCxnSpPr>
            <p:spPr>
              <a:xfrm flipV="1">
                <a:off x="1979508" y="4344517"/>
                <a:ext cx="0" cy="714366"/>
              </a:xfrm>
              <a:prstGeom prst="line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7124BEF-F12B-4F39-A9B5-9A4E1F2C0BF7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 flipH="1" flipV="1">
                <a:off x="3842159" y="4276126"/>
                <a:ext cx="99991" cy="687681"/>
              </a:xfrm>
              <a:prstGeom prst="line">
                <a:avLst/>
              </a:prstGeom>
              <a:solidFill>
                <a:schemeClr val="tx1">
                  <a:alpha val="50000"/>
                </a:schemeClr>
              </a:solidFill>
              <a:ln w="0">
                <a:noFill/>
              </a:ln>
              <a:effectLst/>
            </p:spPr>
          </p:cxnSp>
        </p:grpSp>
        <p:sp>
          <p:nvSpPr>
            <p:cNvPr id="34" name="모서리가 둥근 직사각형 631">
              <a:extLst>
                <a:ext uri="{FF2B5EF4-FFF2-40B4-BE49-F238E27FC236}">
                  <a16:creationId xmlns:a16="http://schemas.microsoft.com/office/drawing/2014/main" id="{15ADCBF4-4735-4BFB-82E1-E4B24B6A1DFB}"/>
                </a:ext>
              </a:extLst>
            </p:cNvPr>
            <p:cNvSpPr/>
            <p:nvPr/>
          </p:nvSpPr>
          <p:spPr>
            <a:xfrm>
              <a:off x="3422774" y="2023601"/>
              <a:ext cx="2890057" cy="317977"/>
            </a:xfrm>
            <a:prstGeom prst="roundRect">
              <a:avLst>
                <a:gd name="adj" fmla="val 8970"/>
              </a:avLst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  <a:effectLst/>
          </p:spPr>
          <p:txBody>
            <a:bodyPr wrap="none" lIns="256084" tIns="0" rIns="256084" bIns="0" rtlCol="0" anchor="ctr" anchorCtr="1">
              <a:noAutofit/>
            </a:bodyPr>
            <a:lstStyle/>
            <a:p>
              <a:pPr algn="ctr" defTabSz="812975">
                <a:defRPr/>
              </a:pPr>
              <a:r>
                <a:rPr lang="ko-KR" altLang="en-US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rPr>
                <a:t>대표이사</a:t>
              </a:r>
            </a:p>
          </p:txBody>
        </p:sp>
        <p:sp>
          <p:nvSpPr>
            <p:cNvPr id="35" name="모서리가 둥근 직사각형 631">
              <a:extLst>
                <a:ext uri="{FF2B5EF4-FFF2-40B4-BE49-F238E27FC236}">
                  <a16:creationId xmlns:a16="http://schemas.microsoft.com/office/drawing/2014/main" id="{E6BD817F-BEFC-4B87-BF38-B6D970C07322}"/>
                </a:ext>
              </a:extLst>
            </p:cNvPr>
            <p:cNvSpPr/>
            <p:nvPr/>
          </p:nvSpPr>
          <p:spPr>
            <a:xfrm>
              <a:off x="1384862" y="3320502"/>
              <a:ext cx="2890260" cy="317977"/>
            </a:xfrm>
            <a:prstGeom prst="roundRect">
              <a:avLst>
                <a:gd name="adj" fmla="val 8970"/>
              </a:avLst>
            </a:prstGeom>
            <a:solidFill>
              <a:srgbClr val="F67F2E"/>
            </a:solidFill>
            <a:ln w="0">
              <a:noFill/>
            </a:ln>
            <a:effectLst/>
          </p:spPr>
          <p:txBody>
            <a:bodyPr wrap="none" lIns="256084" tIns="0" rIns="256084" bIns="0" rtlCol="0" anchor="ctr" anchorCtr="1">
              <a:noAutofit/>
            </a:bodyPr>
            <a:lstStyle/>
            <a:p>
              <a:pPr algn="ctr" defTabSz="812975">
                <a:defRPr/>
              </a:pPr>
              <a:r>
                <a:rPr lang="ko-KR" altLang="en-US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rPr>
                <a:t>운영본부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1876A77-18A7-4CD0-9F1C-89B2C2AE3E1F}"/>
                </a:ext>
              </a:extLst>
            </p:cNvPr>
            <p:cNvGrpSpPr/>
            <p:nvPr/>
          </p:nvGrpSpPr>
          <p:grpSpPr>
            <a:xfrm>
              <a:off x="535638" y="3800040"/>
              <a:ext cx="4708974" cy="1333821"/>
              <a:chOff x="505156" y="3928794"/>
              <a:chExt cx="4798171" cy="1359086"/>
            </a:xfrm>
          </p:grpSpPr>
          <p:sp>
            <p:nvSpPr>
              <p:cNvPr id="53" name="Shape 191">
                <a:extLst>
                  <a:ext uri="{FF2B5EF4-FFF2-40B4-BE49-F238E27FC236}">
                    <a16:creationId xmlns:a16="http://schemas.microsoft.com/office/drawing/2014/main" id="{A60CEB04-584F-4197-9B7D-B3EA7B694E76}"/>
                  </a:ext>
                </a:extLst>
              </p:cNvPr>
              <p:cNvSpPr/>
              <p:nvPr/>
            </p:nvSpPr>
            <p:spPr>
              <a:xfrm>
                <a:off x="971679" y="3936230"/>
                <a:ext cx="1168019" cy="135165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CD8C0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54" name="Shape 192">
                <a:extLst>
                  <a:ext uri="{FF2B5EF4-FFF2-40B4-BE49-F238E27FC236}">
                    <a16:creationId xmlns:a16="http://schemas.microsoft.com/office/drawing/2014/main" id="{20F91E8A-BD12-4B9D-997B-DBD472B6ED1A}"/>
                  </a:ext>
                </a:extLst>
              </p:cNvPr>
              <p:cNvSpPr/>
              <p:nvPr/>
            </p:nvSpPr>
            <p:spPr>
              <a:xfrm>
                <a:off x="2251042" y="3928794"/>
                <a:ext cx="1168019" cy="135165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CD8C0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55" name="Shape 193">
                <a:extLst>
                  <a:ext uri="{FF2B5EF4-FFF2-40B4-BE49-F238E27FC236}">
                    <a16:creationId xmlns:a16="http://schemas.microsoft.com/office/drawing/2014/main" id="{BBCEC0D1-7CBE-4B8E-9F1C-F81A15E8E406}"/>
                  </a:ext>
                </a:extLst>
              </p:cNvPr>
              <p:cNvSpPr/>
              <p:nvPr/>
            </p:nvSpPr>
            <p:spPr>
              <a:xfrm>
                <a:off x="3530406" y="3928959"/>
                <a:ext cx="1168019" cy="135165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CD8C0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56" name="Shape 197">
                <a:extLst>
                  <a:ext uri="{FF2B5EF4-FFF2-40B4-BE49-F238E27FC236}">
                    <a16:creationId xmlns:a16="http://schemas.microsoft.com/office/drawing/2014/main" id="{D5657A29-E0D4-4EB6-A8AF-D5E9B430F149}"/>
                  </a:ext>
                </a:extLst>
              </p:cNvPr>
              <p:cNvSpPr/>
              <p:nvPr/>
            </p:nvSpPr>
            <p:spPr>
              <a:xfrm>
                <a:off x="1122683" y="4049346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CDDC8"/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운영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57" name="Shape 198">
                <a:extLst>
                  <a:ext uri="{FF2B5EF4-FFF2-40B4-BE49-F238E27FC236}">
                    <a16:creationId xmlns:a16="http://schemas.microsoft.com/office/drawing/2014/main" id="{93C462A4-3E75-43B6-BAA0-F03ED7E061B2}"/>
                  </a:ext>
                </a:extLst>
              </p:cNvPr>
              <p:cNvSpPr/>
              <p:nvPr/>
            </p:nvSpPr>
            <p:spPr>
              <a:xfrm>
                <a:off x="2384296" y="4049346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CDDC8"/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개발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58" name="Shape 199">
                <a:extLst>
                  <a:ext uri="{FF2B5EF4-FFF2-40B4-BE49-F238E27FC236}">
                    <a16:creationId xmlns:a16="http://schemas.microsoft.com/office/drawing/2014/main" id="{F0595AD4-CC30-4FA6-A77D-1EE4BA5ECF40}"/>
                  </a:ext>
                </a:extLst>
              </p:cNvPr>
              <p:cNvSpPr/>
              <p:nvPr/>
            </p:nvSpPr>
            <p:spPr>
              <a:xfrm>
                <a:off x="3662512" y="4049346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CDDC8"/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외식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59" name="Shape 203">
                <a:extLst>
                  <a:ext uri="{FF2B5EF4-FFF2-40B4-BE49-F238E27FC236}">
                    <a16:creationId xmlns:a16="http://schemas.microsoft.com/office/drawing/2014/main" id="{48DFD7D8-AA72-4D27-BC3E-33A15201406B}"/>
                  </a:ext>
                </a:extLst>
              </p:cNvPr>
              <p:cNvSpPr/>
              <p:nvPr/>
            </p:nvSpPr>
            <p:spPr>
              <a:xfrm>
                <a:off x="505156" y="4340916"/>
                <a:ext cx="2144254" cy="842660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운영1팀</a:t>
                </a: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운영2팀</a:t>
                </a: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운영3팀</a:t>
                </a:r>
                <a:endParaRPr lang="en-US"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수도권팀</a:t>
                </a:r>
                <a:endParaRPr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  <p:sp>
            <p:nvSpPr>
              <p:cNvPr id="60" name="Shape 204">
                <a:extLst>
                  <a:ext uri="{FF2B5EF4-FFF2-40B4-BE49-F238E27FC236}">
                    <a16:creationId xmlns:a16="http://schemas.microsoft.com/office/drawing/2014/main" id="{11D8D0C4-7B8E-407F-A3A9-F096FCD954B4}"/>
                  </a:ext>
                </a:extLst>
              </p:cNvPr>
              <p:cNvSpPr/>
              <p:nvPr/>
            </p:nvSpPr>
            <p:spPr>
              <a:xfrm>
                <a:off x="1394714" y="4354432"/>
                <a:ext cx="2883612" cy="749601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마케팅팀</a:t>
                </a:r>
                <a:endParaRPr lang="en-US" altLang="ko-KR" sz="7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메뉴위생팀</a:t>
                </a:r>
                <a:endParaRPr sz="7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  <p:sp>
            <p:nvSpPr>
              <p:cNvPr id="61" name="Shape 205">
                <a:extLst>
                  <a:ext uri="{FF2B5EF4-FFF2-40B4-BE49-F238E27FC236}">
                    <a16:creationId xmlns:a16="http://schemas.microsoft.com/office/drawing/2014/main" id="{BDC518FF-5322-40F5-90C0-1D1081C89428}"/>
                  </a:ext>
                </a:extLst>
              </p:cNvPr>
              <p:cNvSpPr/>
              <p:nvPr/>
            </p:nvSpPr>
            <p:spPr>
              <a:xfrm>
                <a:off x="2925811" y="4338123"/>
                <a:ext cx="2377516" cy="416312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오월드팀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5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행사연회팀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프랜차이즈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0F21831-7B0D-4D2D-8C55-81CEBF1DF4DF}"/>
                </a:ext>
              </a:extLst>
            </p:cNvPr>
            <p:cNvSpPr/>
            <p:nvPr/>
          </p:nvSpPr>
          <p:spPr>
            <a:xfrm>
              <a:off x="4967762" y="3461349"/>
              <a:ext cx="3957046" cy="1853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696" latinLnBrk="0">
                <a:defRPr/>
              </a:pPr>
              <a:endParaRPr lang="ko-KR" altLang="en-US" sz="1374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38" name="모서리가 둥근 직사각형 631">
              <a:extLst>
                <a:ext uri="{FF2B5EF4-FFF2-40B4-BE49-F238E27FC236}">
                  <a16:creationId xmlns:a16="http://schemas.microsoft.com/office/drawing/2014/main" id="{45BF705E-318E-4DE8-8D95-EEFB5B4719C5}"/>
                </a:ext>
              </a:extLst>
            </p:cNvPr>
            <p:cNvSpPr/>
            <p:nvPr/>
          </p:nvSpPr>
          <p:spPr>
            <a:xfrm>
              <a:off x="5446731" y="3310521"/>
              <a:ext cx="2890260" cy="317977"/>
            </a:xfrm>
            <a:prstGeom prst="roundRect">
              <a:avLst>
                <a:gd name="adj" fmla="val 8970"/>
              </a:avLst>
            </a:prstGeom>
            <a:solidFill>
              <a:srgbClr val="009C88"/>
            </a:solidFill>
            <a:ln w="0">
              <a:noFill/>
            </a:ln>
            <a:effectLst/>
          </p:spPr>
          <p:txBody>
            <a:bodyPr wrap="none" lIns="256084" tIns="0" rIns="256084" bIns="0" rtlCol="0" anchor="ctr" anchorCtr="1">
              <a:noAutofit/>
            </a:bodyPr>
            <a:lstStyle/>
            <a:p>
              <a:pPr algn="ctr" defTabSz="812975">
                <a:defRPr/>
              </a:pPr>
              <a:r>
                <a:rPr lang="ko-KR" altLang="en-US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rPr>
                <a:t>경영본부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17BD4CA-AD7C-43A4-98F8-0FF14AAC3202}"/>
                </a:ext>
              </a:extLst>
            </p:cNvPr>
            <p:cNvGrpSpPr/>
            <p:nvPr/>
          </p:nvGrpSpPr>
          <p:grpSpPr>
            <a:xfrm>
              <a:off x="4454882" y="3792600"/>
              <a:ext cx="4850659" cy="1333659"/>
              <a:chOff x="4531174" y="3839947"/>
              <a:chExt cx="4942541" cy="1358921"/>
            </a:xfrm>
          </p:grpSpPr>
          <p:sp>
            <p:nvSpPr>
              <p:cNvPr id="44" name="Shape 194">
                <a:extLst>
                  <a:ext uri="{FF2B5EF4-FFF2-40B4-BE49-F238E27FC236}">
                    <a16:creationId xmlns:a16="http://schemas.microsoft.com/office/drawing/2014/main" id="{BA1DC23F-7AF7-4F85-BDF8-E899020FE685}"/>
                  </a:ext>
                </a:extLst>
              </p:cNvPr>
              <p:cNvSpPr/>
              <p:nvPr/>
            </p:nvSpPr>
            <p:spPr>
              <a:xfrm>
                <a:off x="5217757" y="3839947"/>
                <a:ext cx="1168019" cy="1351651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88D0CB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45" name="Shape 195">
                <a:extLst>
                  <a:ext uri="{FF2B5EF4-FFF2-40B4-BE49-F238E27FC236}">
                    <a16:creationId xmlns:a16="http://schemas.microsoft.com/office/drawing/2014/main" id="{00E07AB5-2E0C-40E5-ADEC-66A87AF384A9}"/>
                  </a:ext>
                </a:extLst>
              </p:cNvPr>
              <p:cNvSpPr/>
              <p:nvPr/>
            </p:nvSpPr>
            <p:spPr>
              <a:xfrm>
                <a:off x="6487278" y="3847217"/>
                <a:ext cx="1168019" cy="1351651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88D0CB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46" name="Shape 196">
                <a:extLst>
                  <a:ext uri="{FF2B5EF4-FFF2-40B4-BE49-F238E27FC236}">
                    <a16:creationId xmlns:a16="http://schemas.microsoft.com/office/drawing/2014/main" id="{F8322483-56F6-4451-9276-116E0304846D}"/>
                  </a:ext>
                </a:extLst>
              </p:cNvPr>
              <p:cNvSpPr/>
              <p:nvPr/>
            </p:nvSpPr>
            <p:spPr>
              <a:xfrm>
                <a:off x="7761520" y="3841474"/>
                <a:ext cx="1168019" cy="1351651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88D0CB"/>
                </a:solidFill>
              </a:ln>
              <a:effectLst/>
            </p:spPr>
            <p:txBody>
              <a:bodyPr wrap="none" lIns="256084" tIns="0" rIns="256084" bIns="0" rtlCol="0" anchor="ctr" anchorCtr="1">
                <a:noAutofit/>
              </a:bodyPr>
              <a:lstStyle/>
              <a:p>
                <a:pPr algn="ctr" defTabSz="812975">
                  <a:defRPr/>
                </a:pPr>
                <a:endParaRPr sz="1080" spc="-63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  <a:cs typeface="Helvetica"/>
                  <a:sym typeface="Helvetica"/>
                </a:endParaRPr>
              </a:p>
            </p:txBody>
          </p:sp>
          <p:sp>
            <p:nvSpPr>
              <p:cNvPr id="47" name="Shape 200">
                <a:extLst>
                  <a:ext uri="{FF2B5EF4-FFF2-40B4-BE49-F238E27FC236}">
                    <a16:creationId xmlns:a16="http://schemas.microsoft.com/office/drawing/2014/main" id="{12719BC9-EE82-45A8-A90A-F4EB18FA7C26}"/>
                  </a:ext>
                </a:extLst>
              </p:cNvPr>
              <p:cNvSpPr/>
              <p:nvPr/>
            </p:nvSpPr>
            <p:spPr>
              <a:xfrm>
                <a:off x="5348582" y="3957358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88D0CB">
                  <a:alpha val="48000"/>
                </a:srgbClr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관리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48" name="Shape 201">
                <a:extLst>
                  <a:ext uri="{FF2B5EF4-FFF2-40B4-BE49-F238E27FC236}">
                    <a16:creationId xmlns:a16="http://schemas.microsoft.com/office/drawing/2014/main" id="{2B720A2A-5ADD-490C-9573-39BD5482BE0E}"/>
                  </a:ext>
                </a:extLst>
              </p:cNvPr>
              <p:cNvSpPr/>
              <p:nvPr/>
            </p:nvSpPr>
            <p:spPr>
              <a:xfrm>
                <a:off x="6617433" y="3960265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88D0CB">
                  <a:alpha val="48000"/>
                </a:srgbClr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물류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49" name="Shape 202">
                <a:extLst>
                  <a:ext uri="{FF2B5EF4-FFF2-40B4-BE49-F238E27FC236}">
                    <a16:creationId xmlns:a16="http://schemas.microsoft.com/office/drawing/2014/main" id="{B2CD340F-8530-4C6B-B9C2-1562EC4059A8}"/>
                  </a:ext>
                </a:extLst>
              </p:cNvPr>
              <p:cNvSpPr/>
              <p:nvPr/>
            </p:nvSpPr>
            <p:spPr>
              <a:xfrm>
                <a:off x="7880757" y="3960265"/>
                <a:ext cx="908459" cy="216000"/>
              </a:xfrm>
              <a:prstGeom prst="roundRect">
                <a:avLst>
                  <a:gd name="adj" fmla="val 50000"/>
                </a:avLst>
              </a:prstGeom>
              <a:solidFill>
                <a:srgbClr val="88D0CB">
                  <a:alpha val="48000"/>
                </a:srgbClr>
              </a:solidFill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6084" tIns="0" rIns="256084" bIns="0" rtlCol="0" anchor="ctr" anchorCtr="1">
                <a:noAutofit/>
              </a:bodyPr>
              <a:lstStyle>
                <a:lvl1pPr defTabSz="546100">
                  <a:defRPr sz="1600">
                    <a:solidFill>
                      <a:srgbClr val="53585F"/>
                    </a:solidFill>
                    <a:uFill>
                      <a:solidFill>
                        <a:srgbClr val="FFFFFF"/>
                      </a:solidFill>
                    </a:u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 algn="ctr" defTabSz="812975">
                  <a:defRPr/>
                </a:pPr>
                <a:r>
                  <a:rPr sz="1080" spc="-63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5 Medium"/>
                    <a:ea typeface="에스코어 드림 5 Medium"/>
                  </a:rPr>
                  <a:t>구매</a:t>
                </a:r>
                <a:endParaRPr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5 Medium"/>
                  <a:ea typeface="에스코어 드림 5 Medium"/>
                </a:endParaRPr>
              </a:p>
            </p:txBody>
          </p:sp>
          <p:sp>
            <p:nvSpPr>
              <p:cNvPr id="50" name="Shape 206">
                <a:extLst>
                  <a:ext uri="{FF2B5EF4-FFF2-40B4-BE49-F238E27FC236}">
                    <a16:creationId xmlns:a16="http://schemas.microsoft.com/office/drawing/2014/main" id="{F5046D7C-D79B-42E7-8AE4-A6BF26F7D300}"/>
                  </a:ext>
                </a:extLst>
              </p:cNvPr>
              <p:cNvSpPr/>
              <p:nvPr/>
            </p:nvSpPr>
            <p:spPr>
              <a:xfrm>
                <a:off x="4531174" y="4265088"/>
                <a:ext cx="2561325" cy="865193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75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경리</a:t>
                </a:r>
                <a:r>
                  <a:rPr 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/</a:t>
                </a: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회계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75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인사</a:t>
                </a:r>
                <a:r>
                  <a:rPr 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/</a:t>
                </a: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총무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운영 지원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75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산업 안전</a:t>
                </a:r>
                <a:endParaRPr sz="75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  <p:sp>
            <p:nvSpPr>
              <p:cNvPr id="51" name="Shape 207">
                <a:extLst>
                  <a:ext uri="{FF2B5EF4-FFF2-40B4-BE49-F238E27FC236}">
                    <a16:creationId xmlns:a16="http://schemas.microsoft.com/office/drawing/2014/main" id="{3EA6AE87-F005-46D9-B58E-99AA10889A5C}"/>
                  </a:ext>
                </a:extLst>
              </p:cNvPr>
              <p:cNvSpPr/>
              <p:nvPr/>
            </p:nvSpPr>
            <p:spPr>
              <a:xfrm>
                <a:off x="6227712" y="4252314"/>
                <a:ext cx="1695082" cy="555082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화성</a:t>
                </a:r>
                <a:endParaRPr lang="en-US"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대전</a:t>
                </a:r>
                <a:endParaRPr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청양</a:t>
                </a:r>
                <a:r>
                  <a:rPr lang="en-US"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 </a:t>
                </a: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대구</a:t>
                </a:r>
                <a:endParaRPr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  <p:sp>
            <p:nvSpPr>
              <p:cNvPr id="52" name="Shape 208">
                <a:extLst>
                  <a:ext uri="{FF2B5EF4-FFF2-40B4-BE49-F238E27FC236}">
                    <a16:creationId xmlns:a16="http://schemas.microsoft.com/office/drawing/2014/main" id="{6021517E-FA40-41A1-881B-78D14D0F13E7}"/>
                  </a:ext>
                </a:extLst>
              </p:cNvPr>
              <p:cNvSpPr/>
              <p:nvPr/>
            </p:nvSpPr>
            <p:spPr>
              <a:xfrm>
                <a:off x="7146415" y="4256857"/>
                <a:ext cx="2327300" cy="569247"/>
              </a:xfrm>
              <a:prstGeom prst="rect">
                <a:avLst/>
              </a:prstGeom>
              <a:noFill/>
              <a:ln w="0"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56084" tIns="70662" rIns="256084" bIns="0" rtlCol="0" anchor="t" anchorCtr="1">
                <a:noAutofit/>
              </a:bodyPr>
              <a:lstStyle/>
              <a:p>
                <a:pPr algn="ctr" defTabSz="812975">
                  <a:spcBef>
                    <a:spcPts val="196"/>
                  </a:spcBef>
                  <a:defRPr/>
                </a:pPr>
                <a:r>
                  <a:rPr lang="ko-KR" altLang="en-US" sz="800" spc="-63" dirty="0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단체</a:t>
                </a: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급식</a:t>
                </a:r>
                <a:endParaRPr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  <a:p>
                <a:pPr algn="ctr" defTabSz="812975">
                  <a:spcBef>
                    <a:spcPts val="196"/>
                  </a:spcBef>
                  <a:defRPr/>
                </a:pPr>
                <a:r>
                  <a:rPr sz="800" spc="-63" dirty="0" err="1">
                    <a:ln>
                      <a:solidFill>
                        <a:prstClr val="black">
                          <a:lumMod val="75000"/>
                          <a:lumOff val="25000"/>
                          <a:alpha val="2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Helvetica"/>
                    <a:sym typeface="Helvetica"/>
                  </a:rPr>
                  <a:t>외식</a:t>
                </a:r>
                <a:endParaRPr sz="800" spc="-63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Helvetica"/>
                  <a:sym typeface="Helvetica"/>
                </a:endParaRPr>
              </a:p>
            </p:txBody>
          </p:sp>
        </p:grpSp>
        <p:cxnSp>
          <p:nvCxnSpPr>
            <p:cNvPr id="40" name="연결선: 꺾임 70">
              <a:extLst>
                <a:ext uri="{FF2B5EF4-FFF2-40B4-BE49-F238E27FC236}">
                  <a16:creationId xmlns:a16="http://schemas.microsoft.com/office/drawing/2014/main" id="{3B80632D-E1F9-484F-8E06-FD7D10E7E2EF}"/>
                </a:ext>
              </a:extLst>
            </p:cNvPr>
            <p:cNvCxnSpPr>
              <a:stCxn id="35" idx="0"/>
              <a:endCxn id="34" idx="2"/>
            </p:cNvCxnSpPr>
            <p:nvPr/>
          </p:nvCxnSpPr>
          <p:spPr>
            <a:xfrm rot="5400000" flipH="1" flipV="1">
              <a:off x="3359436" y="1812136"/>
              <a:ext cx="978924" cy="2037811"/>
            </a:xfrm>
            <a:prstGeom prst="bentConnector3">
              <a:avLst>
                <a:gd name="adj1" fmla="val 30530"/>
              </a:avLst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72">
              <a:extLst>
                <a:ext uri="{FF2B5EF4-FFF2-40B4-BE49-F238E27FC236}">
                  <a16:creationId xmlns:a16="http://schemas.microsoft.com/office/drawing/2014/main" id="{C28F99E5-4328-4DEB-8488-E731F8A65B1F}"/>
                </a:ext>
              </a:extLst>
            </p:cNvPr>
            <p:cNvCxnSpPr>
              <a:stCxn id="38" idx="0"/>
              <a:endCxn id="34" idx="2"/>
            </p:cNvCxnSpPr>
            <p:nvPr/>
          </p:nvCxnSpPr>
          <p:spPr>
            <a:xfrm rot="16200000" flipV="1">
              <a:off x="5395361" y="1814020"/>
              <a:ext cx="968943" cy="2024059"/>
            </a:xfrm>
            <a:prstGeom prst="bentConnector3">
              <a:avLst>
                <a:gd name="adj1" fmla="val 29509"/>
              </a:avLst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25A99E1-1295-4531-A0B2-494F18CE46B4}"/>
                </a:ext>
              </a:extLst>
            </p:cNvPr>
            <p:cNvCxnSpPr/>
            <p:nvPr/>
          </p:nvCxnSpPr>
          <p:spPr>
            <a:xfrm>
              <a:off x="4865308" y="2656183"/>
              <a:ext cx="2402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631">
              <a:extLst>
                <a:ext uri="{FF2B5EF4-FFF2-40B4-BE49-F238E27FC236}">
                  <a16:creationId xmlns:a16="http://schemas.microsoft.com/office/drawing/2014/main" id="{48033F99-74D6-411C-B9C4-16B49FB28362}"/>
                </a:ext>
              </a:extLst>
            </p:cNvPr>
            <p:cNvSpPr/>
            <p:nvPr/>
          </p:nvSpPr>
          <p:spPr>
            <a:xfrm>
              <a:off x="5701856" y="2459343"/>
              <a:ext cx="3222955" cy="390903"/>
            </a:xfrm>
            <a:prstGeom prst="roundRect">
              <a:avLst>
                <a:gd name="adj" fmla="val 8970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  <a:effectLst/>
          </p:spPr>
          <p:txBody>
            <a:bodyPr wrap="none" lIns="256084" tIns="0" rIns="256084" bIns="0" rtlCol="0" anchor="ctr" anchorCtr="1">
              <a:noAutofit/>
            </a:bodyPr>
            <a:lstStyle/>
            <a:p>
              <a:pPr algn="ctr" defTabSz="812975">
                <a:defRPr/>
              </a:pPr>
              <a:r>
                <a:rPr lang="ko-KR" altLang="en-US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에스코어 드림 5 Medium"/>
                  <a:ea typeface="에스코어 드림 5 Medium"/>
                  <a:cs typeface="Helvetica"/>
                  <a:sym typeface="Apple SD 산돌고딕 Neo 볼드체"/>
                </a:rPr>
                <a:t>식품안전센터 </a:t>
              </a:r>
              <a:endParaRPr lang="en-US" altLang="ko-KR" sz="1080" spc="-63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에스코어 드림 5 Medium"/>
                <a:ea typeface="에스코어 드림 5 Medium"/>
                <a:cs typeface="Helvetica"/>
                <a:sym typeface="Apple SD 산돌고딕 Neo 볼드체"/>
              </a:endParaRPr>
            </a:p>
            <a:p>
              <a:pPr algn="ctr" defTabSz="812975">
                <a:defRPr/>
              </a:pPr>
              <a:r>
                <a:rPr lang="en-US" altLang="ko-KR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에스코어 드림 5 Medium"/>
                  <a:ea typeface="에스코어 드림 5 Medium"/>
                  <a:cs typeface="Helvetica"/>
                  <a:sym typeface="Apple SD 산돌고딕 Neo 볼드체"/>
                </a:rPr>
                <a:t>(HACCP/</a:t>
              </a:r>
              <a:r>
                <a:rPr lang="ko-KR" altLang="en-US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에스코어 드림 5 Medium"/>
                  <a:ea typeface="에스코어 드림 5 Medium"/>
                  <a:cs typeface="Helvetica"/>
                  <a:sym typeface="Apple SD 산돌고딕 Neo 볼드체"/>
                </a:rPr>
                <a:t>교육</a:t>
              </a:r>
              <a:r>
                <a:rPr lang="en-US" altLang="ko-KR" sz="1080" spc="-63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latin typeface="에스코어 드림 5 Medium"/>
                  <a:ea typeface="에스코어 드림 5 Medium"/>
                  <a:cs typeface="Helvetica"/>
                  <a:sym typeface="Apple SD 산돌고딕 Neo 볼드체"/>
                </a:rPr>
                <a:t>)</a:t>
              </a: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1217FB3-B1FB-444A-995D-2B937A1BFC5A}"/>
              </a:ext>
            </a:extLst>
          </p:cNvPr>
          <p:cNvCxnSpPr>
            <a:cxnSpLocks/>
          </p:cNvCxnSpPr>
          <p:nvPr/>
        </p:nvCxnSpPr>
        <p:spPr>
          <a:xfrm>
            <a:off x="2708920" y="1847655"/>
            <a:ext cx="3823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A011BF3-EFA3-4683-B3B5-E0B3F080E8EC}"/>
              </a:ext>
            </a:extLst>
          </p:cNvPr>
          <p:cNvGrpSpPr/>
          <p:nvPr/>
        </p:nvGrpSpPr>
        <p:grpSpPr>
          <a:xfrm>
            <a:off x="188640" y="1757645"/>
            <a:ext cx="2610289" cy="246221"/>
            <a:chOff x="614373" y="1622984"/>
            <a:chExt cx="2610289" cy="24622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45F124-B54E-44C1-9A96-78F1CBC6025F}"/>
                </a:ext>
              </a:extLst>
            </p:cNvPr>
            <p:cNvSpPr txBox="1"/>
            <p:nvPr/>
          </p:nvSpPr>
          <p:spPr>
            <a:xfrm>
              <a:off x="880821" y="1622984"/>
              <a:ext cx="234384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>
                <a:spcAft>
                  <a:spcPts val="2000"/>
                </a:spcAft>
                <a:defRPr/>
              </a:pPr>
              <a:r>
                <a:rPr lang="ko-KR" altLang="en-US" sz="1600" spc="-7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한울에프앤에스</a:t>
              </a:r>
              <a:r>
                <a:rPr lang="ko-KR" altLang="en-US" sz="16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회사 개요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83FC4EE-81E5-4E8A-8E8F-2330EA0C52FC}"/>
                </a:ext>
              </a:extLst>
            </p:cNvPr>
            <p:cNvGrpSpPr/>
            <p:nvPr/>
          </p:nvGrpSpPr>
          <p:grpSpPr>
            <a:xfrm>
              <a:off x="614373" y="1641092"/>
              <a:ext cx="226678" cy="205807"/>
              <a:chOff x="606747" y="1641482"/>
              <a:chExt cx="206071" cy="187097"/>
            </a:xfrm>
          </p:grpSpPr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C0F4C696-C539-4D36-B479-984575A97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3" y="1664569"/>
                <a:ext cx="144964" cy="110382"/>
              </a:xfrm>
              <a:custGeom>
                <a:avLst/>
                <a:gdLst>
                  <a:gd name="T0" fmla="*/ 285 w 290"/>
                  <a:gd name="T1" fmla="*/ 5 h 243"/>
                  <a:gd name="T2" fmla="*/ 266 w 290"/>
                  <a:gd name="T3" fmla="*/ 5 h 243"/>
                  <a:gd name="T4" fmla="*/ 238 w 290"/>
                  <a:gd name="T5" fmla="*/ 34 h 243"/>
                  <a:gd name="T6" fmla="*/ 209 w 290"/>
                  <a:gd name="T7" fmla="*/ 64 h 243"/>
                  <a:gd name="T8" fmla="*/ 193 w 290"/>
                  <a:gd name="T9" fmla="*/ 81 h 243"/>
                  <a:gd name="T10" fmla="*/ 177 w 290"/>
                  <a:gd name="T11" fmla="*/ 98 h 243"/>
                  <a:gd name="T12" fmla="*/ 144 w 290"/>
                  <a:gd name="T13" fmla="*/ 133 h 243"/>
                  <a:gd name="T14" fmla="*/ 116 w 290"/>
                  <a:gd name="T15" fmla="*/ 164 h 243"/>
                  <a:gd name="T16" fmla="*/ 107 w 290"/>
                  <a:gd name="T17" fmla="*/ 174 h 243"/>
                  <a:gd name="T18" fmla="*/ 24 w 290"/>
                  <a:gd name="T19" fmla="*/ 97 h 243"/>
                  <a:gd name="T20" fmla="*/ 7 w 290"/>
                  <a:gd name="T21" fmla="*/ 96 h 243"/>
                  <a:gd name="T22" fmla="*/ 4 w 290"/>
                  <a:gd name="T23" fmla="*/ 114 h 243"/>
                  <a:gd name="T24" fmla="*/ 84 w 290"/>
                  <a:gd name="T25" fmla="*/ 229 h 243"/>
                  <a:gd name="T26" fmla="*/ 88 w 290"/>
                  <a:gd name="T27" fmla="*/ 234 h 243"/>
                  <a:gd name="T28" fmla="*/ 118 w 290"/>
                  <a:gd name="T29" fmla="*/ 239 h 243"/>
                  <a:gd name="T30" fmla="*/ 133 w 290"/>
                  <a:gd name="T31" fmla="*/ 228 h 243"/>
                  <a:gd name="T32" fmla="*/ 133 w 290"/>
                  <a:gd name="T33" fmla="*/ 228 h 243"/>
                  <a:gd name="T34" fmla="*/ 140 w 290"/>
                  <a:gd name="T35" fmla="*/ 219 h 243"/>
                  <a:gd name="T36" fmla="*/ 156 w 290"/>
                  <a:gd name="T37" fmla="*/ 196 h 243"/>
                  <a:gd name="T38" fmla="*/ 180 w 290"/>
                  <a:gd name="T39" fmla="*/ 162 h 243"/>
                  <a:gd name="T40" fmla="*/ 208 w 290"/>
                  <a:gd name="T41" fmla="*/ 125 h 243"/>
                  <a:gd name="T42" fmla="*/ 222 w 290"/>
                  <a:gd name="T43" fmla="*/ 105 h 243"/>
                  <a:gd name="T44" fmla="*/ 236 w 290"/>
                  <a:gd name="T45" fmla="*/ 87 h 243"/>
                  <a:gd name="T46" fmla="*/ 262 w 290"/>
                  <a:gd name="T47" fmla="*/ 55 h 243"/>
                  <a:gd name="T48" fmla="*/ 286 w 290"/>
                  <a:gd name="T49" fmla="*/ 23 h 243"/>
                  <a:gd name="T50" fmla="*/ 286 w 290"/>
                  <a:gd name="T51" fmla="*/ 23 h 243"/>
                  <a:gd name="T52" fmla="*/ 285 w 290"/>
                  <a:gd name="T53" fmla="*/ 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0" h="243">
                    <a:moveTo>
                      <a:pt x="285" y="5"/>
                    </a:moveTo>
                    <a:cubicBezTo>
                      <a:pt x="280" y="0"/>
                      <a:pt x="271" y="0"/>
                      <a:pt x="266" y="5"/>
                    </a:cubicBezTo>
                    <a:cubicBezTo>
                      <a:pt x="266" y="5"/>
                      <a:pt x="255" y="17"/>
                      <a:pt x="238" y="34"/>
                    </a:cubicBezTo>
                    <a:cubicBezTo>
                      <a:pt x="230" y="43"/>
                      <a:pt x="220" y="53"/>
                      <a:pt x="209" y="64"/>
                    </a:cubicBezTo>
                    <a:cubicBezTo>
                      <a:pt x="204" y="69"/>
                      <a:pt x="199" y="75"/>
                      <a:pt x="193" y="81"/>
                    </a:cubicBezTo>
                    <a:cubicBezTo>
                      <a:pt x="188" y="86"/>
                      <a:pt x="182" y="92"/>
                      <a:pt x="177" y="98"/>
                    </a:cubicBezTo>
                    <a:cubicBezTo>
                      <a:pt x="165" y="110"/>
                      <a:pt x="154" y="122"/>
                      <a:pt x="144" y="133"/>
                    </a:cubicBezTo>
                    <a:cubicBezTo>
                      <a:pt x="134" y="144"/>
                      <a:pt x="124" y="155"/>
                      <a:pt x="116" y="164"/>
                    </a:cubicBezTo>
                    <a:cubicBezTo>
                      <a:pt x="113" y="168"/>
                      <a:pt x="109" y="171"/>
                      <a:pt x="107" y="174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19" y="93"/>
                      <a:pt x="12" y="92"/>
                      <a:pt x="7" y="96"/>
                    </a:cubicBezTo>
                    <a:cubicBezTo>
                      <a:pt x="1" y="100"/>
                      <a:pt x="0" y="108"/>
                      <a:pt x="4" y="114"/>
                    </a:cubicBezTo>
                    <a:cubicBezTo>
                      <a:pt x="84" y="229"/>
                      <a:pt x="84" y="229"/>
                      <a:pt x="84" y="229"/>
                    </a:cubicBezTo>
                    <a:cubicBezTo>
                      <a:pt x="85" y="231"/>
                      <a:pt x="87" y="233"/>
                      <a:pt x="88" y="234"/>
                    </a:cubicBezTo>
                    <a:cubicBezTo>
                      <a:pt x="96" y="242"/>
                      <a:pt x="108" y="243"/>
                      <a:pt x="118" y="239"/>
                    </a:cubicBezTo>
                    <a:cubicBezTo>
                      <a:pt x="124" y="238"/>
                      <a:pt x="129" y="234"/>
                      <a:pt x="133" y="228"/>
                    </a:cubicBezTo>
                    <a:cubicBezTo>
                      <a:pt x="133" y="228"/>
                      <a:pt x="133" y="228"/>
                      <a:pt x="133" y="228"/>
                    </a:cubicBezTo>
                    <a:cubicBezTo>
                      <a:pt x="133" y="228"/>
                      <a:pt x="136" y="225"/>
                      <a:pt x="140" y="219"/>
                    </a:cubicBezTo>
                    <a:cubicBezTo>
                      <a:pt x="144" y="213"/>
                      <a:pt x="149" y="205"/>
                      <a:pt x="156" y="196"/>
                    </a:cubicBezTo>
                    <a:cubicBezTo>
                      <a:pt x="163" y="186"/>
                      <a:pt x="171" y="174"/>
                      <a:pt x="180" y="162"/>
                    </a:cubicBezTo>
                    <a:cubicBezTo>
                      <a:pt x="189" y="150"/>
                      <a:pt x="199" y="138"/>
                      <a:pt x="208" y="125"/>
                    </a:cubicBezTo>
                    <a:cubicBezTo>
                      <a:pt x="213" y="118"/>
                      <a:pt x="218" y="112"/>
                      <a:pt x="222" y="105"/>
                    </a:cubicBezTo>
                    <a:cubicBezTo>
                      <a:pt x="227" y="99"/>
                      <a:pt x="232" y="93"/>
                      <a:pt x="236" y="87"/>
                    </a:cubicBezTo>
                    <a:cubicBezTo>
                      <a:pt x="246" y="75"/>
                      <a:pt x="254" y="64"/>
                      <a:pt x="262" y="55"/>
                    </a:cubicBezTo>
                    <a:cubicBezTo>
                      <a:pt x="276" y="35"/>
                      <a:pt x="286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90" y="17"/>
                      <a:pt x="290" y="10"/>
                      <a:pt x="285" y="5"/>
                    </a:cubicBezTo>
                    <a:close/>
                  </a:path>
                </a:pathLst>
              </a:custGeom>
              <a:solidFill>
                <a:srgbClr val="01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B546F6BC-F374-4652-9F5C-7EDB782F3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7" y="1641482"/>
                <a:ext cx="206071" cy="187097"/>
              </a:xfrm>
              <a:custGeom>
                <a:avLst/>
                <a:gdLst>
                  <a:gd name="T0" fmla="*/ 384 w 412"/>
                  <a:gd name="T1" fmla="*/ 103 h 412"/>
                  <a:gd name="T2" fmla="*/ 361 w 412"/>
                  <a:gd name="T3" fmla="*/ 132 h 412"/>
                  <a:gd name="T4" fmla="*/ 378 w 412"/>
                  <a:gd name="T5" fmla="*/ 206 h 412"/>
                  <a:gd name="T6" fmla="*/ 206 w 412"/>
                  <a:gd name="T7" fmla="*/ 379 h 412"/>
                  <a:gd name="T8" fmla="*/ 34 w 412"/>
                  <a:gd name="T9" fmla="*/ 206 h 412"/>
                  <a:gd name="T10" fmla="*/ 206 w 412"/>
                  <a:gd name="T11" fmla="*/ 34 h 412"/>
                  <a:gd name="T12" fmla="*/ 316 w 412"/>
                  <a:gd name="T13" fmla="*/ 74 h 412"/>
                  <a:gd name="T14" fmla="*/ 340 w 412"/>
                  <a:gd name="T15" fmla="*/ 50 h 412"/>
                  <a:gd name="T16" fmla="*/ 206 w 412"/>
                  <a:gd name="T17" fmla="*/ 0 h 412"/>
                  <a:gd name="T18" fmla="*/ 0 w 412"/>
                  <a:gd name="T19" fmla="*/ 206 h 412"/>
                  <a:gd name="T20" fmla="*/ 206 w 412"/>
                  <a:gd name="T21" fmla="*/ 412 h 412"/>
                  <a:gd name="T22" fmla="*/ 412 w 412"/>
                  <a:gd name="T23" fmla="*/ 206 h 412"/>
                  <a:gd name="T24" fmla="*/ 384 w 412"/>
                  <a:gd name="T25" fmla="*/ 103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412">
                    <a:moveTo>
                      <a:pt x="384" y="103"/>
                    </a:moveTo>
                    <a:cubicBezTo>
                      <a:pt x="361" y="132"/>
                      <a:pt x="361" y="132"/>
                      <a:pt x="361" y="132"/>
                    </a:cubicBezTo>
                    <a:cubicBezTo>
                      <a:pt x="372" y="154"/>
                      <a:pt x="378" y="180"/>
                      <a:pt x="378" y="206"/>
                    </a:cubicBezTo>
                    <a:cubicBezTo>
                      <a:pt x="378" y="301"/>
                      <a:pt x="301" y="379"/>
                      <a:pt x="206" y="379"/>
                    </a:cubicBezTo>
                    <a:cubicBezTo>
                      <a:pt x="111" y="379"/>
                      <a:pt x="34" y="301"/>
                      <a:pt x="34" y="206"/>
                    </a:cubicBezTo>
                    <a:cubicBezTo>
                      <a:pt x="34" y="111"/>
                      <a:pt x="111" y="34"/>
                      <a:pt x="206" y="34"/>
                    </a:cubicBezTo>
                    <a:cubicBezTo>
                      <a:pt x="248" y="34"/>
                      <a:pt x="286" y="49"/>
                      <a:pt x="316" y="74"/>
                    </a:cubicBezTo>
                    <a:cubicBezTo>
                      <a:pt x="340" y="50"/>
                      <a:pt x="340" y="50"/>
                      <a:pt x="340" y="50"/>
                    </a:cubicBezTo>
                    <a:cubicBezTo>
                      <a:pt x="304" y="19"/>
                      <a:pt x="257" y="0"/>
                      <a:pt x="206" y="0"/>
                    </a:cubicBezTo>
                    <a:cubicBezTo>
                      <a:pt x="92" y="0"/>
                      <a:pt x="0" y="93"/>
                      <a:pt x="0" y="206"/>
                    </a:cubicBezTo>
                    <a:cubicBezTo>
                      <a:pt x="0" y="320"/>
                      <a:pt x="92" y="412"/>
                      <a:pt x="206" y="412"/>
                    </a:cubicBezTo>
                    <a:cubicBezTo>
                      <a:pt x="320" y="412"/>
                      <a:pt x="412" y="320"/>
                      <a:pt x="412" y="206"/>
                    </a:cubicBezTo>
                    <a:cubicBezTo>
                      <a:pt x="412" y="169"/>
                      <a:pt x="402" y="133"/>
                      <a:pt x="384" y="103"/>
                    </a:cubicBezTo>
                    <a:close/>
                  </a:path>
                </a:pathLst>
              </a:custGeom>
              <a:solidFill>
                <a:srgbClr val="2D1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36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C88FA3-1D59-4C5F-A7CB-9B270E509210}"/>
              </a:ext>
            </a:extLst>
          </p:cNvPr>
          <p:cNvGrpSpPr/>
          <p:nvPr/>
        </p:nvGrpSpPr>
        <p:grpSpPr>
          <a:xfrm>
            <a:off x="233645" y="452500"/>
            <a:ext cx="993923" cy="905435"/>
            <a:chOff x="1264024" y="189213"/>
            <a:chExt cx="993923" cy="905435"/>
          </a:xfrm>
        </p:grpSpPr>
        <p:sp>
          <p:nvSpPr>
            <p:cNvPr id="8" name="순서도: 순차적 액세스 저장소 7">
              <a:extLst>
                <a:ext uri="{FF2B5EF4-FFF2-40B4-BE49-F238E27FC236}">
                  <a16:creationId xmlns:a16="http://schemas.microsoft.com/office/drawing/2014/main" id="{36A01B6F-144F-4A05-9570-1604E4CBD324}"/>
                </a:ext>
              </a:extLst>
            </p:cNvPr>
            <p:cNvSpPr/>
            <p:nvPr/>
          </p:nvSpPr>
          <p:spPr>
            <a:xfrm flipH="1"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011403-C76E-45E2-AE1D-5EA8ADC23388}"/>
                </a:ext>
              </a:extLst>
            </p:cNvPr>
            <p:cNvGrpSpPr/>
            <p:nvPr/>
          </p:nvGrpSpPr>
          <p:grpSpPr>
            <a:xfrm>
              <a:off x="1490375" y="279223"/>
              <a:ext cx="538609" cy="696003"/>
              <a:chOff x="662759" y="516719"/>
              <a:chExt cx="538609" cy="4913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E875-4368-40AA-AD26-5A0C000FD89C}"/>
                  </a:ext>
                </a:extLst>
              </p:cNvPr>
              <p:cNvSpPr txBox="1"/>
              <p:nvPr/>
            </p:nvSpPr>
            <p:spPr>
              <a:xfrm>
                <a:off x="712453" y="703894"/>
                <a:ext cx="439223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01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0915C-142E-407F-9905-74691686AAC9}"/>
                  </a:ext>
                </a:extLst>
              </p:cNvPr>
              <p:cNvSpPr txBox="1"/>
              <p:nvPr/>
            </p:nvSpPr>
            <p:spPr>
              <a:xfrm>
                <a:off x="662759" y="516719"/>
                <a:ext cx="538609" cy="228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제안업체</a:t>
                </a:r>
                <a:endParaRPr kumimoji="0" lang="en-US" altLang="ko-KR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정보</a:t>
                </a:r>
                <a:endParaRPr kumimoji="0" lang="ko-KR" altLang="en-US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600149"/>
            <a:ext cx="5397147" cy="662441"/>
            <a:chOff x="2320702" y="374438"/>
            <a:chExt cx="5397147" cy="662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608534" y="374438"/>
              <a:ext cx="109581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나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회사의 연혁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한울에프앤에스</a:t>
              </a: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주요 연혁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CEEA04-E55A-45E1-9E8D-2506807DCB66}"/>
              </a:ext>
            </a:extLst>
          </p:cNvPr>
          <p:cNvGrpSpPr/>
          <p:nvPr/>
        </p:nvGrpSpPr>
        <p:grpSpPr>
          <a:xfrm rot="5400000">
            <a:off x="-3094118" y="5949085"/>
            <a:ext cx="7462246" cy="176654"/>
            <a:chOff x="481148" y="2191391"/>
            <a:chExt cx="7603595" cy="1800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95B960C-219F-4CD1-9FCB-9A446BD890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06157" y="-1149532"/>
              <a:ext cx="1" cy="687862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자유형: 도형 34">
              <a:extLst>
                <a:ext uri="{FF2B5EF4-FFF2-40B4-BE49-F238E27FC236}">
                  <a16:creationId xmlns:a16="http://schemas.microsoft.com/office/drawing/2014/main" id="{F700787E-DF3B-4C73-89E5-C27BF11920BB}"/>
                </a:ext>
              </a:extLst>
            </p:cNvPr>
            <p:cNvSpPr/>
            <p:nvPr/>
          </p:nvSpPr>
          <p:spPr>
            <a:xfrm>
              <a:off x="7745470" y="2221557"/>
              <a:ext cx="339273" cy="91717"/>
            </a:xfrm>
            <a:custGeom>
              <a:avLst/>
              <a:gdLst>
                <a:gd name="connsiteX0" fmla="*/ 0 w 287407"/>
                <a:gd name="connsiteY0" fmla="*/ 0 h 166695"/>
                <a:gd name="connsiteX1" fmla="*/ 287407 w 287407"/>
                <a:gd name="connsiteY1" fmla="*/ 166695 h 166695"/>
                <a:gd name="connsiteX2" fmla="*/ 0 w 287407"/>
                <a:gd name="connsiteY2" fmla="*/ 166695 h 16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407" h="166695">
                  <a:moveTo>
                    <a:pt x="0" y="0"/>
                  </a:moveTo>
                  <a:lnTo>
                    <a:pt x="287407" y="166695"/>
                  </a:lnTo>
                  <a:lnTo>
                    <a:pt x="0" y="1666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48696" latinLnBrk="0">
                <a:defRPr/>
              </a:pPr>
              <a:endParaRPr lang="ko-KR" altLang="en-US" sz="1767" dirty="0"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BC4C953-346E-4F1B-BB5B-4967952887E1}"/>
                </a:ext>
              </a:extLst>
            </p:cNvPr>
            <p:cNvSpPr/>
            <p:nvPr/>
          </p:nvSpPr>
          <p:spPr>
            <a:xfrm>
              <a:off x="481148" y="2191391"/>
              <a:ext cx="180000" cy="180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67F2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696" latinLnBrk="0">
                <a:defRPr/>
              </a:pPr>
              <a:endParaRPr lang="ko-KR" altLang="en-US" sz="1767">
                <a:solidFill>
                  <a:prstClr val="white"/>
                </a:solidFill>
                <a:latin typeface="에스코어 드림 5 Medium"/>
                <a:ea typeface="에스코어 드림 5 Medium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B386E6-3B43-4CCF-8995-7D24A6D1E7BE}"/>
              </a:ext>
            </a:extLst>
          </p:cNvPr>
          <p:cNvSpPr/>
          <p:nvPr/>
        </p:nvSpPr>
        <p:spPr>
          <a:xfrm>
            <a:off x="559151" y="2921467"/>
            <a:ext cx="141323" cy="1413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696" latinLnBrk="0">
              <a:defRPr/>
            </a:pPr>
            <a:endParaRPr lang="ko-KR" altLang="en-US" sz="1767">
              <a:solidFill>
                <a:prstClr val="white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36A670-FA1C-4A32-A963-67ED4132794D}"/>
              </a:ext>
            </a:extLst>
          </p:cNvPr>
          <p:cNvSpPr txBox="1"/>
          <p:nvPr/>
        </p:nvSpPr>
        <p:spPr>
          <a:xfrm>
            <a:off x="818710" y="2792760"/>
            <a:ext cx="986631" cy="39961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8696">
              <a:defRPr/>
            </a:pPr>
            <a:r>
              <a:rPr lang="en-US" altLang="ko-KR" sz="1374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  <a:cs typeface="Pretendard ExtraBold" panose="02000903000000020004" pitchFamily="2" charset="-127"/>
              </a:rPr>
              <a:t>2010 </a:t>
            </a:r>
            <a:endParaRPr lang="ko-KR" altLang="en-US" sz="1374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에스코어 드림 5 Medium"/>
              <a:ea typeface="에스코어 드림 5 Medium"/>
              <a:cs typeface="Pretendard ExtraBold" panose="020009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F5DA63-3CC0-4315-9EB0-BEE53F9DC12E}"/>
              </a:ext>
            </a:extLst>
          </p:cNvPr>
          <p:cNvSpPr txBox="1"/>
          <p:nvPr/>
        </p:nvSpPr>
        <p:spPr>
          <a:xfrm>
            <a:off x="773705" y="5313040"/>
            <a:ext cx="986631" cy="30902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8696">
              <a:defRPr/>
            </a:pPr>
            <a:r>
              <a:rPr lang="en-US" altLang="ko-KR" sz="1374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  <a:cs typeface="Pretendard ExtraBold" panose="02000903000000020004" pitchFamily="2" charset="-127"/>
              </a:rPr>
              <a:t>2015 </a:t>
            </a:r>
            <a:endParaRPr lang="ko-KR" altLang="en-US" sz="1374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에스코어 드림 5 Medium"/>
              <a:ea typeface="에스코어 드림 5 Medium"/>
              <a:cs typeface="Pretendard ExtraBold" panose="020009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AE6BF4-9AB8-4D7F-B31D-0A642044011D}"/>
              </a:ext>
            </a:extLst>
          </p:cNvPr>
          <p:cNvSpPr txBox="1"/>
          <p:nvPr/>
        </p:nvSpPr>
        <p:spPr>
          <a:xfrm>
            <a:off x="773705" y="7473280"/>
            <a:ext cx="986631" cy="39961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8696">
              <a:defRPr/>
            </a:pPr>
            <a:r>
              <a:rPr lang="en-US" altLang="ko-KR" sz="1374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에스코어 드림 5 Medium"/>
                <a:ea typeface="에스코어 드림 5 Medium"/>
                <a:cs typeface="Pretendard ExtraBold" panose="02000903000000020004" pitchFamily="2" charset="-127"/>
              </a:rPr>
              <a:t>2020 </a:t>
            </a:r>
            <a:endParaRPr lang="ko-KR" altLang="en-US" sz="1374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에스코어 드림 5 Medium"/>
              <a:ea typeface="에스코어 드림 5 Medium"/>
              <a:cs typeface="Pretendard ExtraBold" panose="020009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765AD7-FC6E-4000-B0BE-FE3906C2A9B8}"/>
              </a:ext>
            </a:extLst>
          </p:cNvPr>
          <p:cNvSpPr/>
          <p:nvPr/>
        </p:nvSpPr>
        <p:spPr>
          <a:xfrm>
            <a:off x="559151" y="5406173"/>
            <a:ext cx="141323" cy="1413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696" latinLnBrk="0">
              <a:defRPr/>
            </a:pPr>
            <a:endParaRPr lang="ko-KR" altLang="en-US" sz="1767">
              <a:solidFill>
                <a:prstClr val="white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B7B5CD-A508-4FFC-BFFF-A93964F0C604}"/>
              </a:ext>
            </a:extLst>
          </p:cNvPr>
          <p:cNvSpPr/>
          <p:nvPr/>
        </p:nvSpPr>
        <p:spPr>
          <a:xfrm>
            <a:off x="559151" y="7601987"/>
            <a:ext cx="141323" cy="1413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696" latinLnBrk="0">
              <a:defRPr/>
            </a:pPr>
            <a:endParaRPr lang="ko-KR" altLang="en-US" sz="1767">
              <a:solidFill>
                <a:prstClr val="white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83FC5-918F-444E-B66B-FDD256A6A3FA}"/>
              </a:ext>
            </a:extLst>
          </p:cNvPr>
          <p:cNvSpPr txBox="1"/>
          <p:nvPr/>
        </p:nvSpPr>
        <p:spPr>
          <a:xfrm>
            <a:off x="773705" y="3445332"/>
            <a:ext cx="190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2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2011</a:t>
            </a:r>
            <a:endParaRPr lang="ko-KR" altLang="en-US" sz="12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F77722-8543-46BF-9141-033CB3648EFB}"/>
              </a:ext>
            </a:extLst>
          </p:cNvPr>
          <p:cNvSpPr txBox="1"/>
          <p:nvPr/>
        </p:nvSpPr>
        <p:spPr>
          <a:xfrm>
            <a:off x="776366" y="3656870"/>
            <a:ext cx="190380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한울</a:t>
            </a:r>
            <a:r>
              <a:rPr lang="en-US" altLang="ko-KR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F&amp;S </a:t>
            </a: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상호 변경</a:t>
            </a:r>
            <a:endParaRPr lang="en-US" altLang="ko-KR" sz="10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대전사옥 물류준공</a:t>
            </a:r>
          </a:p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충북대</a:t>
            </a:r>
            <a:r>
              <a:rPr lang="en-US" altLang="ko-KR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청주교대</a:t>
            </a:r>
            <a:r>
              <a:rPr lang="en-US" altLang="ko-KR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교원대 수주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B81C08-6AC7-4DDB-840A-B68095323D46}"/>
              </a:ext>
            </a:extLst>
          </p:cNvPr>
          <p:cNvSpPr txBox="1"/>
          <p:nvPr/>
        </p:nvSpPr>
        <p:spPr>
          <a:xfrm>
            <a:off x="2798930" y="3445332"/>
            <a:ext cx="190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2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2012</a:t>
            </a:r>
            <a:endParaRPr lang="ko-KR" altLang="en-US" sz="12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DD59D-8C97-4D1C-9F6F-2DA68A1A1BC2}"/>
              </a:ext>
            </a:extLst>
          </p:cNvPr>
          <p:cNvSpPr txBox="1"/>
          <p:nvPr/>
        </p:nvSpPr>
        <p:spPr>
          <a:xfrm>
            <a:off x="2801591" y="3701874"/>
            <a:ext cx="190380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충남도청 신청사 수주</a:t>
            </a:r>
            <a:r>
              <a:rPr lang="en-US" altLang="ko-KR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 전문업체 한울팜스 설립</a:t>
            </a:r>
          </a:p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세계조리사대회 공식후원 업체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973A3D-EFEA-400B-9D33-1114890CF03E}"/>
              </a:ext>
            </a:extLst>
          </p:cNvPr>
          <p:cNvSpPr txBox="1"/>
          <p:nvPr/>
        </p:nvSpPr>
        <p:spPr>
          <a:xfrm>
            <a:off x="4734145" y="3445332"/>
            <a:ext cx="190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2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2013</a:t>
            </a:r>
            <a:endParaRPr lang="ko-KR" altLang="en-US" sz="12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F3B23-A1BB-4738-B421-6E5E654A9D2F}"/>
              </a:ext>
            </a:extLst>
          </p:cNvPr>
          <p:cNvSpPr txBox="1"/>
          <p:nvPr/>
        </p:nvSpPr>
        <p:spPr>
          <a:xfrm>
            <a:off x="4736807" y="3701875"/>
            <a:ext cx="190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대전정부청사</a:t>
            </a:r>
            <a:r>
              <a:rPr lang="en-US" altLang="ko-KR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철도시설공단 외 수주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3D273C-891C-4B58-A445-539895A6FA0E}"/>
              </a:ext>
            </a:extLst>
          </p:cNvPr>
          <p:cNvSpPr txBox="1"/>
          <p:nvPr/>
        </p:nvSpPr>
        <p:spPr>
          <a:xfrm>
            <a:off x="818710" y="4457945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2014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E2343-F5B9-4F33-AFDF-527D19B0F1A2}"/>
              </a:ext>
            </a:extLst>
          </p:cNvPr>
          <p:cNvSpPr txBox="1"/>
          <p:nvPr/>
        </p:nvSpPr>
        <p:spPr>
          <a:xfrm>
            <a:off x="821372" y="4691985"/>
            <a:ext cx="190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부사관학교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 </a:t>
            </a:r>
            <a:r>
              <a:rPr lang="ko-KR" altLang="en-US" sz="1050" spc="-49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오월드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식음매장 외 수주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F7B4F9-4B2A-4985-88CD-4F02D93D5D06}"/>
              </a:ext>
            </a:extLst>
          </p:cNvPr>
          <p:cNvSpPr txBox="1"/>
          <p:nvPr/>
        </p:nvSpPr>
        <p:spPr>
          <a:xfrm>
            <a:off x="816049" y="5623567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2015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67E97-A93A-4205-9507-4D02CC8C435E}"/>
              </a:ext>
            </a:extLst>
          </p:cNvPr>
          <p:cNvSpPr txBox="1"/>
          <p:nvPr/>
        </p:nvSpPr>
        <p:spPr>
          <a:xfrm>
            <a:off x="818710" y="5934096"/>
            <a:ext cx="190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SK</a:t>
            </a:r>
            <a:r>
              <a:rPr lang="ko-KR" altLang="en-US" sz="1050" spc="-49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둔산사옥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중부발전 외 수주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6A14E9-419F-4050-AA01-55D5AD9EAF45}"/>
              </a:ext>
            </a:extLst>
          </p:cNvPr>
          <p:cNvSpPr txBox="1"/>
          <p:nvPr/>
        </p:nvSpPr>
        <p:spPr>
          <a:xfrm>
            <a:off x="2798930" y="5623567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2016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900736-B869-4BDD-BBE6-F955CCB4DE4F}"/>
              </a:ext>
            </a:extLst>
          </p:cNvPr>
          <p:cNvSpPr txBox="1"/>
          <p:nvPr/>
        </p:nvSpPr>
        <p:spPr>
          <a:xfrm>
            <a:off x="2801591" y="5898105"/>
            <a:ext cx="190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국방연구원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안보기술연구소 외 수주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A49321-45AE-4FB0-823B-7D4AFF967F3E}"/>
              </a:ext>
            </a:extLst>
          </p:cNvPr>
          <p:cNvSpPr txBox="1"/>
          <p:nvPr/>
        </p:nvSpPr>
        <p:spPr>
          <a:xfrm>
            <a:off x="4734145" y="5623567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2017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3AD1BF-C2F8-4A56-95D2-466E62B1AE13}"/>
              </a:ext>
            </a:extLst>
          </p:cNvPr>
          <p:cNvSpPr txBox="1"/>
          <p:nvPr/>
        </p:nvSpPr>
        <p:spPr>
          <a:xfrm>
            <a:off x="4736806" y="5853100"/>
            <a:ext cx="2026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합동군사대학교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교통안전공단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50" spc="-49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육군논산훈련소간부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오송행정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의료타운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국가정보관리원 외 수주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95513A-B56C-4280-88B2-22C3D812D888}"/>
              </a:ext>
            </a:extLst>
          </p:cNvPr>
          <p:cNvSpPr txBox="1"/>
          <p:nvPr/>
        </p:nvSpPr>
        <p:spPr>
          <a:xfrm>
            <a:off x="818710" y="6528175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2018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C3EA23-CD89-46CD-9816-F7F6FB454F8B}"/>
              </a:ext>
            </a:extLst>
          </p:cNvPr>
          <p:cNvSpPr txBox="1"/>
          <p:nvPr/>
        </p:nvSpPr>
        <p:spPr>
          <a:xfrm>
            <a:off x="821372" y="6798206"/>
            <a:ext cx="190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육군정보통신학교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연세대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롯데마트 외 수주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9740AA-D432-4CAF-B557-A1CAB630B518}"/>
              </a:ext>
            </a:extLst>
          </p:cNvPr>
          <p:cNvSpPr txBox="1"/>
          <p:nvPr/>
        </p:nvSpPr>
        <p:spPr>
          <a:xfrm>
            <a:off x="2843935" y="6528175"/>
            <a:ext cx="19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2019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274256-B1BF-468C-AB0F-E22DCF950596}"/>
              </a:ext>
            </a:extLst>
          </p:cNvPr>
          <p:cNvSpPr txBox="1"/>
          <p:nvPr/>
        </p:nvSpPr>
        <p:spPr>
          <a:xfrm>
            <a:off x="2846597" y="6798206"/>
            <a:ext cx="2020119" cy="5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세종청사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과학기술정통부 외 수주</a:t>
            </a:r>
            <a:endParaRPr lang="en-US" altLang="ko-KR" sz="105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김치도가 프렌차이즈 사업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7EDB1C-1564-4670-B9A6-F2462C52F714}"/>
              </a:ext>
            </a:extLst>
          </p:cNvPr>
          <p:cNvSpPr txBox="1"/>
          <p:nvPr/>
        </p:nvSpPr>
        <p:spPr>
          <a:xfrm>
            <a:off x="863715" y="8058345"/>
            <a:ext cx="190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2020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21747C-82C1-4CE8-8520-C419F578CCF9}"/>
              </a:ext>
            </a:extLst>
          </p:cNvPr>
          <p:cNvSpPr txBox="1"/>
          <p:nvPr/>
        </p:nvSpPr>
        <p:spPr>
          <a:xfrm>
            <a:off x="866376" y="8475763"/>
            <a:ext cx="19038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교육과정평가원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홈플러스 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148FB9-A98D-4045-9DEC-215CDC44A5C8}"/>
              </a:ext>
            </a:extLst>
          </p:cNvPr>
          <p:cNvSpPr txBox="1"/>
          <p:nvPr/>
        </p:nvSpPr>
        <p:spPr>
          <a:xfrm>
            <a:off x="2798930" y="8058345"/>
            <a:ext cx="190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2021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4A1D3-8FA9-4B50-97F5-9201E66AE4AA}"/>
              </a:ext>
            </a:extLst>
          </p:cNvPr>
          <p:cNvSpPr txBox="1"/>
          <p:nvPr/>
        </p:nvSpPr>
        <p:spPr>
          <a:xfrm>
            <a:off x="2801591" y="8475763"/>
            <a:ext cx="19038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중소기업청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KBS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대전 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7AB-F57B-46D8-92AF-0463C7ABEAFF}"/>
              </a:ext>
            </a:extLst>
          </p:cNvPr>
          <p:cNvSpPr txBox="1"/>
          <p:nvPr/>
        </p:nvSpPr>
        <p:spPr>
          <a:xfrm>
            <a:off x="4734145" y="8058345"/>
            <a:ext cx="190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defRPr/>
            </a:pPr>
            <a:r>
              <a:rPr lang="en-US" altLang="ko-KR" sz="140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/>
                <a:ea typeface="에스코어 드림 5 Medium"/>
              </a:rPr>
              <a:t>2022</a:t>
            </a:r>
            <a:endParaRPr lang="ko-KR" altLang="en-US" sz="1400" spc="-49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715C96-340D-49A1-85EF-D215FC544729}"/>
              </a:ext>
            </a:extLst>
          </p:cNvPr>
          <p:cNvSpPr txBox="1"/>
          <p:nvPr/>
        </p:nvSpPr>
        <p:spPr>
          <a:xfrm>
            <a:off x="4736807" y="8385753"/>
            <a:ext cx="19038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98"/>
              </a:spcBef>
              <a:buClr>
                <a:prstClr val="black">
                  <a:lumMod val="50000"/>
                  <a:lumOff val="50000"/>
                </a:prstClr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지역난방공사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한국도로공사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근로복지공단</a:t>
            </a:r>
            <a:r>
              <a:rPr lang="en-US" altLang="ko-KR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5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이마트 외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C1A18E-1D15-499A-B85B-C6DEEE476144}"/>
              </a:ext>
            </a:extLst>
          </p:cNvPr>
          <p:cNvSpPr txBox="1"/>
          <p:nvPr/>
        </p:nvSpPr>
        <p:spPr>
          <a:xfrm>
            <a:off x="728700" y="2252700"/>
            <a:ext cx="1489885" cy="33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8696" latinLnBrk="0">
              <a:spcBef>
                <a:spcPts val="294"/>
              </a:spcBef>
              <a:buClr>
                <a:srgbClr val="F67F2E"/>
              </a:buClr>
              <a:buSzPct val="80000"/>
              <a:defRPr/>
            </a:pPr>
            <a:r>
              <a:rPr lang="en-US" altLang="ko-KR" sz="1570" i="1" spc="-49" dirty="0">
                <a:ln>
                  <a:solidFill>
                    <a:srgbClr val="F67F2E">
                      <a:alpha val="20000"/>
                    </a:srgbClr>
                  </a:solidFill>
                </a:ln>
                <a:solidFill>
                  <a:srgbClr val="F67F2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1994</a:t>
            </a:r>
            <a:endParaRPr lang="ko-KR" altLang="en-US" sz="1570" i="1" spc="-49" dirty="0">
              <a:ln>
                <a:solidFill>
                  <a:srgbClr val="F67F2E">
                    <a:alpha val="20000"/>
                  </a:srgbClr>
                </a:solidFill>
              </a:ln>
              <a:solidFill>
                <a:srgbClr val="F67F2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E9E599-0CA8-4B06-9AC4-FA5182EE1ED7}"/>
              </a:ext>
            </a:extLst>
          </p:cNvPr>
          <p:cNvSpPr txBox="1"/>
          <p:nvPr/>
        </p:nvSpPr>
        <p:spPr>
          <a:xfrm>
            <a:off x="1313765" y="2297705"/>
            <a:ext cx="1489885" cy="25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991" indent="-105991" defTabSz="448696" latinLnBrk="0">
              <a:spcBef>
                <a:spcPts val="294"/>
              </a:spcBef>
              <a:buClr>
                <a:srgbClr val="F67F2E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080" spc="-49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한울 푸드서비스 설립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45F248C-B7B9-4F0F-8EA1-0BDF23529E14}"/>
              </a:ext>
            </a:extLst>
          </p:cNvPr>
          <p:cNvCxnSpPr>
            <a:cxnSpLocks/>
          </p:cNvCxnSpPr>
          <p:nvPr/>
        </p:nvCxnSpPr>
        <p:spPr>
          <a:xfrm>
            <a:off x="2708920" y="1847655"/>
            <a:ext cx="3823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B2B311F-D6C7-44F1-8C39-30CD35550834}"/>
              </a:ext>
            </a:extLst>
          </p:cNvPr>
          <p:cNvGrpSpPr/>
          <p:nvPr/>
        </p:nvGrpSpPr>
        <p:grpSpPr>
          <a:xfrm>
            <a:off x="188640" y="1757645"/>
            <a:ext cx="2610289" cy="246221"/>
            <a:chOff x="614373" y="1622984"/>
            <a:chExt cx="2610289" cy="24622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40EF01-B1F1-43E2-9F82-937F6EF438A4}"/>
                </a:ext>
              </a:extLst>
            </p:cNvPr>
            <p:cNvSpPr txBox="1"/>
            <p:nvPr/>
          </p:nvSpPr>
          <p:spPr>
            <a:xfrm>
              <a:off x="880821" y="1622984"/>
              <a:ext cx="234384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>
                <a:spcAft>
                  <a:spcPts val="2000"/>
                </a:spcAft>
                <a:defRPr/>
              </a:pPr>
              <a:r>
                <a:rPr lang="ko-KR" altLang="en-US" sz="1600" spc="-7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한울에프앤에스</a:t>
              </a:r>
              <a:r>
                <a:rPr lang="ko-KR" altLang="en-US" sz="16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주요 연혁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C3B1C14-ED2A-4C47-8926-89ED6E787E0F}"/>
                </a:ext>
              </a:extLst>
            </p:cNvPr>
            <p:cNvGrpSpPr/>
            <p:nvPr/>
          </p:nvGrpSpPr>
          <p:grpSpPr>
            <a:xfrm>
              <a:off x="614373" y="1641092"/>
              <a:ext cx="226678" cy="205807"/>
              <a:chOff x="606747" y="1641482"/>
              <a:chExt cx="206071" cy="187097"/>
            </a:xfrm>
          </p:grpSpPr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id="{43AE418E-6C37-4E1A-8323-02D0053C8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3" y="1664569"/>
                <a:ext cx="144964" cy="110382"/>
              </a:xfrm>
              <a:custGeom>
                <a:avLst/>
                <a:gdLst>
                  <a:gd name="T0" fmla="*/ 285 w 290"/>
                  <a:gd name="T1" fmla="*/ 5 h 243"/>
                  <a:gd name="T2" fmla="*/ 266 w 290"/>
                  <a:gd name="T3" fmla="*/ 5 h 243"/>
                  <a:gd name="T4" fmla="*/ 238 w 290"/>
                  <a:gd name="T5" fmla="*/ 34 h 243"/>
                  <a:gd name="T6" fmla="*/ 209 w 290"/>
                  <a:gd name="T7" fmla="*/ 64 h 243"/>
                  <a:gd name="T8" fmla="*/ 193 w 290"/>
                  <a:gd name="T9" fmla="*/ 81 h 243"/>
                  <a:gd name="T10" fmla="*/ 177 w 290"/>
                  <a:gd name="T11" fmla="*/ 98 h 243"/>
                  <a:gd name="T12" fmla="*/ 144 w 290"/>
                  <a:gd name="T13" fmla="*/ 133 h 243"/>
                  <a:gd name="T14" fmla="*/ 116 w 290"/>
                  <a:gd name="T15" fmla="*/ 164 h 243"/>
                  <a:gd name="T16" fmla="*/ 107 w 290"/>
                  <a:gd name="T17" fmla="*/ 174 h 243"/>
                  <a:gd name="T18" fmla="*/ 24 w 290"/>
                  <a:gd name="T19" fmla="*/ 97 h 243"/>
                  <a:gd name="T20" fmla="*/ 7 w 290"/>
                  <a:gd name="T21" fmla="*/ 96 h 243"/>
                  <a:gd name="T22" fmla="*/ 4 w 290"/>
                  <a:gd name="T23" fmla="*/ 114 h 243"/>
                  <a:gd name="T24" fmla="*/ 84 w 290"/>
                  <a:gd name="T25" fmla="*/ 229 h 243"/>
                  <a:gd name="T26" fmla="*/ 88 w 290"/>
                  <a:gd name="T27" fmla="*/ 234 h 243"/>
                  <a:gd name="T28" fmla="*/ 118 w 290"/>
                  <a:gd name="T29" fmla="*/ 239 h 243"/>
                  <a:gd name="T30" fmla="*/ 133 w 290"/>
                  <a:gd name="T31" fmla="*/ 228 h 243"/>
                  <a:gd name="T32" fmla="*/ 133 w 290"/>
                  <a:gd name="T33" fmla="*/ 228 h 243"/>
                  <a:gd name="T34" fmla="*/ 140 w 290"/>
                  <a:gd name="T35" fmla="*/ 219 h 243"/>
                  <a:gd name="T36" fmla="*/ 156 w 290"/>
                  <a:gd name="T37" fmla="*/ 196 h 243"/>
                  <a:gd name="T38" fmla="*/ 180 w 290"/>
                  <a:gd name="T39" fmla="*/ 162 h 243"/>
                  <a:gd name="T40" fmla="*/ 208 w 290"/>
                  <a:gd name="T41" fmla="*/ 125 h 243"/>
                  <a:gd name="T42" fmla="*/ 222 w 290"/>
                  <a:gd name="T43" fmla="*/ 105 h 243"/>
                  <a:gd name="T44" fmla="*/ 236 w 290"/>
                  <a:gd name="T45" fmla="*/ 87 h 243"/>
                  <a:gd name="T46" fmla="*/ 262 w 290"/>
                  <a:gd name="T47" fmla="*/ 55 h 243"/>
                  <a:gd name="T48" fmla="*/ 286 w 290"/>
                  <a:gd name="T49" fmla="*/ 23 h 243"/>
                  <a:gd name="T50" fmla="*/ 286 w 290"/>
                  <a:gd name="T51" fmla="*/ 23 h 243"/>
                  <a:gd name="T52" fmla="*/ 285 w 290"/>
                  <a:gd name="T53" fmla="*/ 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0" h="243">
                    <a:moveTo>
                      <a:pt x="285" y="5"/>
                    </a:moveTo>
                    <a:cubicBezTo>
                      <a:pt x="280" y="0"/>
                      <a:pt x="271" y="0"/>
                      <a:pt x="266" y="5"/>
                    </a:cubicBezTo>
                    <a:cubicBezTo>
                      <a:pt x="266" y="5"/>
                      <a:pt x="255" y="17"/>
                      <a:pt x="238" y="34"/>
                    </a:cubicBezTo>
                    <a:cubicBezTo>
                      <a:pt x="230" y="43"/>
                      <a:pt x="220" y="53"/>
                      <a:pt x="209" y="64"/>
                    </a:cubicBezTo>
                    <a:cubicBezTo>
                      <a:pt x="204" y="69"/>
                      <a:pt x="199" y="75"/>
                      <a:pt x="193" y="81"/>
                    </a:cubicBezTo>
                    <a:cubicBezTo>
                      <a:pt x="188" y="86"/>
                      <a:pt x="182" y="92"/>
                      <a:pt x="177" y="98"/>
                    </a:cubicBezTo>
                    <a:cubicBezTo>
                      <a:pt x="165" y="110"/>
                      <a:pt x="154" y="122"/>
                      <a:pt x="144" y="133"/>
                    </a:cubicBezTo>
                    <a:cubicBezTo>
                      <a:pt x="134" y="144"/>
                      <a:pt x="124" y="155"/>
                      <a:pt x="116" y="164"/>
                    </a:cubicBezTo>
                    <a:cubicBezTo>
                      <a:pt x="113" y="168"/>
                      <a:pt x="109" y="171"/>
                      <a:pt x="107" y="174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19" y="93"/>
                      <a:pt x="12" y="92"/>
                      <a:pt x="7" y="96"/>
                    </a:cubicBezTo>
                    <a:cubicBezTo>
                      <a:pt x="1" y="100"/>
                      <a:pt x="0" y="108"/>
                      <a:pt x="4" y="114"/>
                    </a:cubicBezTo>
                    <a:cubicBezTo>
                      <a:pt x="84" y="229"/>
                      <a:pt x="84" y="229"/>
                      <a:pt x="84" y="229"/>
                    </a:cubicBezTo>
                    <a:cubicBezTo>
                      <a:pt x="85" y="231"/>
                      <a:pt x="87" y="233"/>
                      <a:pt x="88" y="234"/>
                    </a:cubicBezTo>
                    <a:cubicBezTo>
                      <a:pt x="96" y="242"/>
                      <a:pt x="108" y="243"/>
                      <a:pt x="118" y="239"/>
                    </a:cubicBezTo>
                    <a:cubicBezTo>
                      <a:pt x="124" y="238"/>
                      <a:pt x="129" y="234"/>
                      <a:pt x="133" y="228"/>
                    </a:cubicBezTo>
                    <a:cubicBezTo>
                      <a:pt x="133" y="228"/>
                      <a:pt x="133" y="228"/>
                      <a:pt x="133" y="228"/>
                    </a:cubicBezTo>
                    <a:cubicBezTo>
                      <a:pt x="133" y="228"/>
                      <a:pt x="136" y="225"/>
                      <a:pt x="140" y="219"/>
                    </a:cubicBezTo>
                    <a:cubicBezTo>
                      <a:pt x="144" y="213"/>
                      <a:pt x="149" y="205"/>
                      <a:pt x="156" y="196"/>
                    </a:cubicBezTo>
                    <a:cubicBezTo>
                      <a:pt x="163" y="186"/>
                      <a:pt x="171" y="174"/>
                      <a:pt x="180" y="162"/>
                    </a:cubicBezTo>
                    <a:cubicBezTo>
                      <a:pt x="189" y="150"/>
                      <a:pt x="199" y="138"/>
                      <a:pt x="208" y="125"/>
                    </a:cubicBezTo>
                    <a:cubicBezTo>
                      <a:pt x="213" y="118"/>
                      <a:pt x="218" y="112"/>
                      <a:pt x="222" y="105"/>
                    </a:cubicBezTo>
                    <a:cubicBezTo>
                      <a:pt x="227" y="99"/>
                      <a:pt x="232" y="93"/>
                      <a:pt x="236" y="87"/>
                    </a:cubicBezTo>
                    <a:cubicBezTo>
                      <a:pt x="246" y="75"/>
                      <a:pt x="254" y="64"/>
                      <a:pt x="262" y="55"/>
                    </a:cubicBezTo>
                    <a:cubicBezTo>
                      <a:pt x="276" y="35"/>
                      <a:pt x="286" y="23"/>
                      <a:pt x="286" y="23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90" y="17"/>
                      <a:pt x="290" y="10"/>
                      <a:pt x="285" y="5"/>
                    </a:cubicBezTo>
                    <a:close/>
                  </a:path>
                </a:pathLst>
              </a:custGeom>
              <a:solidFill>
                <a:srgbClr val="01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475EE4FD-9825-435F-ACC7-5170D172E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7" y="1641482"/>
                <a:ext cx="206071" cy="187097"/>
              </a:xfrm>
              <a:custGeom>
                <a:avLst/>
                <a:gdLst>
                  <a:gd name="T0" fmla="*/ 384 w 412"/>
                  <a:gd name="T1" fmla="*/ 103 h 412"/>
                  <a:gd name="T2" fmla="*/ 361 w 412"/>
                  <a:gd name="T3" fmla="*/ 132 h 412"/>
                  <a:gd name="T4" fmla="*/ 378 w 412"/>
                  <a:gd name="T5" fmla="*/ 206 h 412"/>
                  <a:gd name="T6" fmla="*/ 206 w 412"/>
                  <a:gd name="T7" fmla="*/ 379 h 412"/>
                  <a:gd name="T8" fmla="*/ 34 w 412"/>
                  <a:gd name="T9" fmla="*/ 206 h 412"/>
                  <a:gd name="T10" fmla="*/ 206 w 412"/>
                  <a:gd name="T11" fmla="*/ 34 h 412"/>
                  <a:gd name="T12" fmla="*/ 316 w 412"/>
                  <a:gd name="T13" fmla="*/ 74 h 412"/>
                  <a:gd name="T14" fmla="*/ 340 w 412"/>
                  <a:gd name="T15" fmla="*/ 50 h 412"/>
                  <a:gd name="T16" fmla="*/ 206 w 412"/>
                  <a:gd name="T17" fmla="*/ 0 h 412"/>
                  <a:gd name="T18" fmla="*/ 0 w 412"/>
                  <a:gd name="T19" fmla="*/ 206 h 412"/>
                  <a:gd name="T20" fmla="*/ 206 w 412"/>
                  <a:gd name="T21" fmla="*/ 412 h 412"/>
                  <a:gd name="T22" fmla="*/ 412 w 412"/>
                  <a:gd name="T23" fmla="*/ 206 h 412"/>
                  <a:gd name="T24" fmla="*/ 384 w 412"/>
                  <a:gd name="T25" fmla="*/ 103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412">
                    <a:moveTo>
                      <a:pt x="384" y="103"/>
                    </a:moveTo>
                    <a:cubicBezTo>
                      <a:pt x="361" y="132"/>
                      <a:pt x="361" y="132"/>
                      <a:pt x="361" y="132"/>
                    </a:cubicBezTo>
                    <a:cubicBezTo>
                      <a:pt x="372" y="154"/>
                      <a:pt x="378" y="180"/>
                      <a:pt x="378" y="206"/>
                    </a:cubicBezTo>
                    <a:cubicBezTo>
                      <a:pt x="378" y="301"/>
                      <a:pt x="301" y="379"/>
                      <a:pt x="206" y="379"/>
                    </a:cubicBezTo>
                    <a:cubicBezTo>
                      <a:pt x="111" y="379"/>
                      <a:pt x="34" y="301"/>
                      <a:pt x="34" y="206"/>
                    </a:cubicBezTo>
                    <a:cubicBezTo>
                      <a:pt x="34" y="111"/>
                      <a:pt x="111" y="34"/>
                      <a:pt x="206" y="34"/>
                    </a:cubicBezTo>
                    <a:cubicBezTo>
                      <a:pt x="248" y="34"/>
                      <a:pt x="286" y="49"/>
                      <a:pt x="316" y="74"/>
                    </a:cubicBezTo>
                    <a:cubicBezTo>
                      <a:pt x="340" y="50"/>
                      <a:pt x="340" y="50"/>
                      <a:pt x="340" y="50"/>
                    </a:cubicBezTo>
                    <a:cubicBezTo>
                      <a:pt x="304" y="19"/>
                      <a:pt x="257" y="0"/>
                      <a:pt x="206" y="0"/>
                    </a:cubicBezTo>
                    <a:cubicBezTo>
                      <a:pt x="92" y="0"/>
                      <a:pt x="0" y="93"/>
                      <a:pt x="0" y="206"/>
                    </a:cubicBezTo>
                    <a:cubicBezTo>
                      <a:pt x="0" y="320"/>
                      <a:pt x="92" y="412"/>
                      <a:pt x="206" y="412"/>
                    </a:cubicBezTo>
                    <a:cubicBezTo>
                      <a:pt x="320" y="412"/>
                      <a:pt x="412" y="320"/>
                      <a:pt x="412" y="206"/>
                    </a:cubicBezTo>
                    <a:cubicBezTo>
                      <a:pt x="412" y="169"/>
                      <a:pt x="402" y="133"/>
                      <a:pt x="384" y="103"/>
                    </a:cubicBezTo>
                    <a:close/>
                  </a:path>
                </a:pathLst>
              </a:custGeom>
              <a:solidFill>
                <a:srgbClr val="2D1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-7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5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4CBDF9-9F22-4313-862C-D4FC03C8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9" b="51493"/>
          <a:stretch/>
        </p:blipFill>
        <p:spPr>
          <a:xfrm>
            <a:off x="1" y="-1"/>
            <a:ext cx="6857999" cy="9906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21D01-48D1-4FDC-9247-7E7A532D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5" y="137465"/>
            <a:ext cx="2790310" cy="909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CA547-B07B-44CB-9CC0-A80675FD528A}"/>
              </a:ext>
            </a:extLst>
          </p:cNvPr>
          <p:cNvSpPr/>
          <p:nvPr/>
        </p:nvSpPr>
        <p:spPr>
          <a:xfrm>
            <a:off x="458670" y="3737865"/>
            <a:ext cx="7830870" cy="5670629"/>
          </a:xfrm>
          <a:prstGeom prst="rect">
            <a:avLst/>
          </a:prstGeom>
          <a:blipFill dpi="0" rotWithShape="1">
            <a:blip r:embed="rId4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63750" l="24583" r="75556"/>
                      </a14:imgEffect>
                      <a14:imgEffect>
                        <a14:sharpenSoften amount="-58000"/>
                      </a14:imgEffect>
                      <a14:imgEffect>
                        <a14:brightnessContrast bright="-6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761" t="-1" r="-28193" b="-48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7886D6-9723-466A-AF31-926B972538B4}"/>
              </a:ext>
            </a:extLst>
          </p:cNvPr>
          <p:cNvGrpSpPr/>
          <p:nvPr/>
        </p:nvGrpSpPr>
        <p:grpSpPr>
          <a:xfrm>
            <a:off x="188640" y="3062790"/>
            <a:ext cx="4310431" cy="1912151"/>
            <a:chOff x="1701646" y="2126170"/>
            <a:chExt cx="4310431" cy="1912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70AA8-73F5-43E5-9C32-6BD12C8F0A37}"/>
                </a:ext>
              </a:extLst>
            </p:cNvPr>
            <p:cNvSpPr txBox="1"/>
            <p:nvPr/>
          </p:nvSpPr>
          <p:spPr>
            <a:xfrm>
              <a:off x="1701646" y="2126170"/>
              <a:ext cx="10278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34226-ED4C-4561-BD31-059C3C518D25}"/>
                </a:ext>
              </a:extLst>
            </p:cNvPr>
            <p:cNvSpPr/>
            <p:nvPr/>
          </p:nvSpPr>
          <p:spPr>
            <a:xfrm>
              <a:off x="2656092" y="2162139"/>
              <a:ext cx="2994731" cy="1470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ko-KR" altLang="en-US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두번째</a:t>
              </a:r>
              <a:r>
                <a:rPr lang="en-US" altLang="ko-KR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br>
                <a:rPr lang="en-US" altLang="ko-KR" sz="4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운영 능력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E37345-098D-45DF-AE6B-54118E2B5026}"/>
                </a:ext>
              </a:extLst>
            </p:cNvPr>
            <p:cNvSpPr/>
            <p:nvPr/>
          </p:nvSpPr>
          <p:spPr>
            <a:xfrm>
              <a:off x="2690334" y="3515101"/>
              <a:ext cx="33217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고객의 요구에 항상 빠르고 정확하게  대응하는 </a:t>
              </a:r>
              <a:endPara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저희 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한울에프앤에스가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함께하겠습니다</a:t>
              </a:r>
              <a:r>
                <a:rPr lang="en-US" altLang="ko-KR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C88FA3-1D59-4C5F-A7CB-9B270E509210}"/>
              </a:ext>
            </a:extLst>
          </p:cNvPr>
          <p:cNvGrpSpPr/>
          <p:nvPr/>
        </p:nvGrpSpPr>
        <p:grpSpPr>
          <a:xfrm>
            <a:off x="233645" y="452500"/>
            <a:ext cx="993923" cy="905435"/>
            <a:chOff x="1264024" y="189213"/>
            <a:chExt cx="993923" cy="905435"/>
          </a:xfrm>
        </p:grpSpPr>
        <p:sp>
          <p:nvSpPr>
            <p:cNvPr id="8" name="순서도: 순차적 액세스 저장소 7">
              <a:extLst>
                <a:ext uri="{FF2B5EF4-FFF2-40B4-BE49-F238E27FC236}">
                  <a16:creationId xmlns:a16="http://schemas.microsoft.com/office/drawing/2014/main" id="{36A01B6F-144F-4A05-9570-1604E4CBD324}"/>
                </a:ext>
              </a:extLst>
            </p:cNvPr>
            <p:cNvSpPr/>
            <p:nvPr/>
          </p:nvSpPr>
          <p:spPr>
            <a:xfrm flipH="1"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011403-C76E-45E2-AE1D-5EA8ADC23388}"/>
                </a:ext>
              </a:extLst>
            </p:cNvPr>
            <p:cNvGrpSpPr/>
            <p:nvPr/>
          </p:nvGrpSpPr>
          <p:grpSpPr>
            <a:xfrm>
              <a:off x="1489049" y="369233"/>
              <a:ext cx="538610" cy="605993"/>
              <a:chOff x="661433" y="580267"/>
              <a:chExt cx="538610" cy="42783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E875-4368-40AA-AD26-5A0C000FD89C}"/>
                  </a:ext>
                </a:extLst>
              </p:cNvPr>
              <p:cNvSpPr txBox="1"/>
              <p:nvPr/>
            </p:nvSpPr>
            <p:spPr>
              <a:xfrm>
                <a:off x="702033" y="703894"/>
                <a:ext cx="460062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02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0915C-142E-407F-9905-74691686AAC9}"/>
                  </a:ext>
                </a:extLst>
              </p:cNvPr>
              <p:cNvSpPr txBox="1"/>
              <p:nvPr/>
            </p:nvSpPr>
            <p:spPr>
              <a:xfrm>
                <a:off x="661433" y="580267"/>
                <a:ext cx="538610" cy="1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운영능력</a:t>
                </a:r>
                <a:endParaRPr kumimoji="0" lang="en-US" altLang="ko-KR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96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DC88FA3-1D59-4C5F-A7CB-9B270E509210}"/>
              </a:ext>
            </a:extLst>
          </p:cNvPr>
          <p:cNvGrpSpPr/>
          <p:nvPr/>
        </p:nvGrpSpPr>
        <p:grpSpPr>
          <a:xfrm>
            <a:off x="233645" y="452500"/>
            <a:ext cx="993923" cy="905435"/>
            <a:chOff x="1264024" y="189213"/>
            <a:chExt cx="993923" cy="905435"/>
          </a:xfrm>
        </p:grpSpPr>
        <p:sp>
          <p:nvSpPr>
            <p:cNvPr id="8" name="순서도: 순차적 액세스 저장소 7">
              <a:extLst>
                <a:ext uri="{FF2B5EF4-FFF2-40B4-BE49-F238E27FC236}">
                  <a16:creationId xmlns:a16="http://schemas.microsoft.com/office/drawing/2014/main" id="{36A01B6F-144F-4A05-9570-1604E4CBD324}"/>
                </a:ext>
              </a:extLst>
            </p:cNvPr>
            <p:cNvSpPr/>
            <p:nvPr/>
          </p:nvSpPr>
          <p:spPr>
            <a:xfrm flipH="1">
              <a:off x="1264024" y="189213"/>
              <a:ext cx="993923" cy="905435"/>
            </a:xfrm>
            <a:prstGeom prst="flowChartMagneticTap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7575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011403-C76E-45E2-AE1D-5EA8ADC23388}"/>
                </a:ext>
              </a:extLst>
            </p:cNvPr>
            <p:cNvGrpSpPr/>
            <p:nvPr/>
          </p:nvGrpSpPr>
          <p:grpSpPr>
            <a:xfrm>
              <a:off x="1489049" y="369233"/>
              <a:ext cx="538610" cy="605993"/>
              <a:chOff x="661433" y="580267"/>
              <a:chExt cx="538610" cy="42783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12E875-4368-40AA-AD26-5A0C000FD89C}"/>
                  </a:ext>
                </a:extLst>
              </p:cNvPr>
              <p:cNvSpPr txBox="1"/>
              <p:nvPr/>
            </p:nvSpPr>
            <p:spPr>
              <a:xfrm>
                <a:off x="702033" y="703894"/>
                <a:ext cx="460062" cy="304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0" i="0" u="none" strike="noStrike" kern="1200" cap="none" spc="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effectLst/>
                    <a:uLnTx/>
                    <a:uFillTx/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+mn-cs"/>
                  </a:rPr>
                  <a:t>02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70915C-142E-407F-9905-74691686AAC9}"/>
                  </a:ext>
                </a:extLst>
              </p:cNvPr>
              <p:cNvSpPr txBox="1"/>
              <p:nvPr/>
            </p:nvSpPr>
            <p:spPr>
              <a:xfrm>
                <a:off x="661433" y="580267"/>
                <a:ext cx="538610" cy="114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01757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운영능력</a:t>
                </a:r>
                <a:endParaRPr kumimoji="0" lang="en-US" altLang="ko-KR" sz="1050" b="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17575"/>
                  </a:solidFill>
                  <a:effectLst/>
                  <a:uLnTx/>
                  <a:uFillTx/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9D04D-87A5-493E-8078-FE706B901044}"/>
              </a:ext>
            </a:extLst>
          </p:cNvPr>
          <p:cNvGrpSpPr/>
          <p:nvPr/>
        </p:nvGrpSpPr>
        <p:grpSpPr>
          <a:xfrm>
            <a:off x="1313765" y="587515"/>
            <a:ext cx="5397147" cy="675075"/>
            <a:chOff x="2320702" y="361804"/>
            <a:chExt cx="5397147" cy="675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80F2D6-3601-4293-AF14-CF99340B538D}"/>
                </a:ext>
              </a:extLst>
            </p:cNvPr>
            <p:cNvSpPr txBox="1"/>
            <p:nvPr/>
          </p:nvSpPr>
          <p:spPr>
            <a:xfrm>
              <a:off x="2365707" y="361804"/>
              <a:ext cx="38263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</a:t>
              </a:r>
              <a:r>
                <a:rPr lang="en-US" altLang="ko-KR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 2022</a:t>
              </a:r>
              <a:r>
                <a:rPr lang="ko-KR" altLang="en-US" sz="14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년도 결산서 기준 총매출액 및 신용평가등급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EDFAE2-9A5F-4541-AEDE-FB99C47D6C3A}"/>
                </a:ext>
              </a:extLst>
            </p:cNvPr>
            <p:cNvSpPr txBox="1"/>
            <p:nvPr/>
          </p:nvSpPr>
          <p:spPr>
            <a:xfrm>
              <a:off x="2320702" y="652158"/>
              <a:ext cx="539714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2500" spc="-7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안전한 운영을 위한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19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4CBDF9-9F22-4313-862C-D4FC03C8D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9" b="51493"/>
          <a:stretch/>
        </p:blipFill>
        <p:spPr>
          <a:xfrm>
            <a:off x="1" y="-1"/>
            <a:ext cx="6857999" cy="9906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21D01-48D1-4FDC-9247-7E7A532D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5" y="137465"/>
            <a:ext cx="2790310" cy="909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CA547-B07B-44CB-9CC0-A80675FD528A}"/>
              </a:ext>
            </a:extLst>
          </p:cNvPr>
          <p:cNvSpPr/>
          <p:nvPr/>
        </p:nvSpPr>
        <p:spPr>
          <a:xfrm>
            <a:off x="458670" y="3737865"/>
            <a:ext cx="7830870" cy="5670629"/>
          </a:xfrm>
          <a:prstGeom prst="rect">
            <a:avLst/>
          </a:prstGeom>
          <a:blipFill dpi="0" rotWithShape="1">
            <a:blip r:embed="rId4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63750" l="24583" r="75556"/>
                      </a14:imgEffect>
                      <a14:imgEffect>
                        <a14:sharpenSoften amount="-58000"/>
                      </a14:imgEffect>
                      <a14:imgEffect>
                        <a14:brightnessContrast bright="-6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761" t="-1" r="-28193" b="-48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7886D6-9723-466A-AF31-926B972538B4}"/>
              </a:ext>
            </a:extLst>
          </p:cNvPr>
          <p:cNvGrpSpPr/>
          <p:nvPr/>
        </p:nvGrpSpPr>
        <p:grpSpPr>
          <a:xfrm>
            <a:off x="188640" y="3062790"/>
            <a:ext cx="6575537" cy="1912151"/>
            <a:chOff x="1701646" y="2126170"/>
            <a:chExt cx="6575537" cy="1912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70AA8-73F5-43E5-9C32-6BD12C8F0A37}"/>
                </a:ext>
              </a:extLst>
            </p:cNvPr>
            <p:cNvSpPr txBox="1"/>
            <p:nvPr/>
          </p:nvSpPr>
          <p:spPr>
            <a:xfrm>
              <a:off x="1701646" y="2126170"/>
              <a:ext cx="1031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34226-ED4C-4561-BD31-059C3C518D25}"/>
                </a:ext>
              </a:extLst>
            </p:cNvPr>
            <p:cNvSpPr/>
            <p:nvPr/>
          </p:nvSpPr>
          <p:spPr>
            <a:xfrm>
              <a:off x="2656092" y="2162139"/>
              <a:ext cx="5621091" cy="1470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ko-KR" altLang="en-US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세번째</a:t>
              </a:r>
              <a:r>
                <a:rPr lang="en-US" altLang="ko-KR" sz="4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br>
                <a:rPr lang="en-US" altLang="ko-KR" sz="4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5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구내식당 운영관리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E37345-098D-45DF-AE6B-54118E2B5026}"/>
                </a:ext>
              </a:extLst>
            </p:cNvPr>
            <p:cNvSpPr/>
            <p:nvPr/>
          </p:nvSpPr>
          <p:spPr>
            <a:xfrm>
              <a:off x="2690334" y="3515101"/>
              <a:ext cx="39068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쾌적한 분위기와 다양한 메뉴로  대전정부정사의 일상을</a:t>
              </a:r>
              <a:endPara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0" defTabSz="914126">
                <a:defRPr/>
              </a:pP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저희  </a:t>
              </a:r>
              <a:r>
                <a:rPr lang="ko-KR" altLang="en-US" sz="1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한울에프앤에스가</a:t>
              </a:r>
              <a:r>
                <a:rPr lang="ko-KR" altLang="en-US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함께하겠습니다</a:t>
              </a:r>
              <a:r>
                <a:rPr lang="en-US" altLang="ko-KR" sz="1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91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1203</Words>
  <Application>Microsoft Office PowerPoint</Application>
  <PresentationFormat>A4 용지(210x297mm)</PresentationFormat>
  <Paragraphs>366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46" baseType="lpstr">
      <vt:lpstr>나눔스퀘어 Bold</vt:lpstr>
      <vt:lpstr>배달의민족 도현</vt:lpstr>
      <vt:lpstr>KoPub돋움체 Light</vt:lpstr>
      <vt:lpstr>G마켓 산스 TTF Bold</vt:lpstr>
      <vt:lpstr>에스코어 드림 6 Bold</vt:lpstr>
      <vt:lpstr>Rix열정도</vt:lpstr>
      <vt:lpstr>Century Gothic</vt:lpstr>
      <vt:lpstr>에스코어 드림 3 Light</vt:lpstr>
      <vt:lpstr>Arial</vt:lpstr>
      <vt:lpstr>에스코어 드림 5 Medium</vt:lpstr>
      <vt:lpstr>맑은 고딕</vt:lpstr>
      <vt:lpstr>배달의민족 연성</vt:lpstr>
      <vt:lpstr>에스코어 드림 4 Regular</vt:lpstr>
      <vt:lpstr>에스코어 드림 8 Heavy</vt:lpstr>
      <vt:lpstr>여기어때 잘난체</vt:lpstr>
      <vt:lpstr>G마켓 산스 TTF Medium</vt:lpstr>
      <vt:lpstr>tvN 즐거운이야기 Bold</vt:lpstr>
      <vt:lpstr>G마켓 산스 TTF Light</vt:lpstr>
      <vt:lpstr>G마켓 산스 Light</vt:lpstr>
      <vt:lpstr>HY얕은샘물M</vt:lpstr>
      <vt:lpstr>KoPub돋움체 Bold</vt:lpstr>
      <vt:lpstr>KoPub돋움체 Medium</vt:lpstr>
      <vt:lpstr>에스코어 드림 7 ExtraBold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ourhome</dc:creator>
  <cp:lastModifiedBy>ourhome</cp:lastModifiedBy>
  <cp:revision>7</cp:revision>
  <dcterms:created xsi:type="dcterms:W3CDTF">2023-04-27T03:45:11Z</dcterms:created>
  <dcterms:modified xsi:type="dcterms:W3CDTF">2023-04-27T08:02:14Z</dcterms:modified>
</cp:coreProperties>
</file>